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3" r:id="rId2"/>
    <p:sldId id="334" r:id="rId3"/>
    <p:sldId id="372" r:id="rId4"/>
    <p:sldId id="335" r:id="rId5"/>
    <p:sldId id="349" r:id="rId6"/>
    <p:sldId id="350" r:id="rId7"/>
    <p:sldId id="336" r:id="rId8"/>
    <p:sldId id="343" r:id="rId9"/>
    <p:sldId id="374" r:id="rId10"/>
    <p:sldId id="337" r:id="rId11"/>
    <p:sldId id="339" r:id="rId12"/>
    <p:sldId id="340" r:id="rId13"/>
    <p:sldId id="352" r:id="rId14"/>
    <p:sldId id="353" r:id="rId15"/>
    <p:sldId id="363" r:id="rId16"/>
    <p:sldId id="341" r:id="rId17"/>
    <p:sldId id="365" r:id="rId18"/>
    <p:sldId id="366" r:id="rId19"/>
    <p:sldId id="367" r:id="rId20"/>
    <p:sldId id="364" r:id="rId21"/>
    <p:sldId id="373" r:id="rId22"/>
    <p:sldId id="342" r:id="rId23"/>
    <p:sldId id="354" r:id="rId24"/>
    <p:sldId id="355" r:id="rId25"/>
    <p:sldId id="344" r:id="rId26"/>
    <p:sldId id="361" r:id="rId27"/>
    <p:sldId id="362" r:id="rId28"/>
    <p:sldId id="345" r:id="rId29"/>
    <p:sldId id="346" r:id="rId30"/>
    <p:sldId id="368" r:id="rId31"/>
    <p:sldId id="357" r:id="rId32"/>
    <p:sldId id="371" r:id="rId33"/>
    <p:sldId id="375" r:id="rId34"/>
    <p:sldId id="359" r:id="rId35"/>
  </p:sldIdLst>
  <p:sldSz cx="9144000" cy="5143500" type="screen16x9"/>
  <p:notesSz cx="9144000" cy="6858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962"/>
    <a:srgbClr val="08A0E9"/>
    <a:srgbClr val="7700FF"/>
    <a:srgbClr val="543FFF"/>
    <a:srgbClr val="F8F8F8"/>
    <a:srgbClr val="FCF2D4"/>
    <a:srgbClr val="FBEDC5"/>
    <a:srgbClr val="FDF6E3"/>
    <a:srgbClr val="FAEABC"/>
    <a:srgbClr val="F9E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0" autoAdjust="0"/>
    <p:restoredTop sz="62727" autoAdjust="0"/>
  </p:normalViewPr>
  <p:slideViewPr>
    <p:cSldViewPr>
      <p:cViewPr varScale="1">
        <p:scale>
          <a:sx n="48" d="100"/>
          <a:sy n="48" d="100"/>
        </p:scale>
        <p:origin x="1980" y="54"/>
      </p:cViewPr>
      <p:guideLst>
        <p:guide orient="horz" pos="1620"/>
        <p:guide pos="2880"/>
      </p:guideLst>
    </p:cSldViewPr>
  </p:slideViewPr>
  <p:outlineViewPr>
    <p:cViewPr>
      <p:scale>
        <a:sx n="33" d="100"/>
        <a:sy n="33" d="100"/>
      </p:scale>
      <p:origin x="0" y="10698"/>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75" d="100"/>
          <a:sy n="75" d="100"/>
        </p:scale>
        <p:origin x="840" y="6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0ABAD0EA-A85A-4CC3-87AD-A63C5AC0C575}" type="datetimeFigureOut">
              <a:rPr lang="es-AR" smtClean="0"/>
              <a:t>11/9/2018</a:t>
            </a:fld>
            <a:endParaRPr lang="es-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s-AR"/>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A5AFF8A-FD4B-4F25-9E62-1B270A15F0C8}" type="slidenum">
              <a:rPr lang="es-AR" smtClean="0"/>
              <a:t>‹#›</a:t>
            </a:fld>
            <a:endParaRPr lang="es-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4603" y="264096"/>
            <a:ext cx="8314794" cy="4677072"/>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323528" y="5013176"/>
            <a:ext cx="8496944" cy="13304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8" name="Slide Number Placeholder 7"/>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E238065-DE38-4E1F-8FC6-4F9459B13AE4}"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Hi, I’m </a:t>
            </a:r>
            <a:r>
              <a:rPr lang="en-US" dirty="0" err="1"/>
              <a:t>ElioCampitelli</a:t>
            </a:r>
            <a:r>
              <a:rPr lang="en-US" dirty="0"/>
              <a:t> and this is a short version of my presentation about </a:t>
            </a:r>
            <a:r>
              <a:rPr lang="en-US" dirty="0" err="1"/>
              <a:t>metR</a:t>
            </a:r>
            <a:r>
              <a:rPr lang="en-US" dirty="0"/>
              <a:t>, a package for visualization and analysis of tidy meteorological fields.</a:t>
            </a:r>
            <a:endParaRPr lang="en-GB" dirty="0"/>
          </a:p>
        </p:txBody>
      </p:sp>
      <p:sp>
        <p:nvSpPr>
          <p:cNvPr id="8" name="Slide Image Placeholder 7"/>
          <p:cNvSpPr>
            <a:spLocks noGrp="1" noRot="1" noChangeAspect="1"/>
          </p:cNvSpPr>
          <p:nvPr>
            <p:ph type="sldImg"/>
          </p:nvPr>
        </p:nvSpPr>
        <p:spPr>
          <a:xfrm>
            <a:off x="414338" y="263525"/>
            <a:ext cx="8315325" cy="4678363"/>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err="1"/>
              <a:t>The</a:t>
            </a:r>
            <a:r>
              <a:rPr lang="es-AR" noProof="0" dirty="0"/>
              <a:t> </a:t>
            </a:r>
            <a:r>
              <a:rPr lang="es-AR" noProof="0" dirty="0" err="1"/>
              <a:t>first</a:t>
            </a:r>
            <a:r>
              <a:rPr lang="es-AR" noProof="0" dirty="0"/>
              <a:t> </a:t>
            </a:r>
            <a:r>
              <a:rPr lang="es-AR" noProof="0" dirty="0" err="1"/>
              <a:t>thing</a:t>
            </a:r>
            <a:r>
              <a:rPr lang="es-AR" noProof="0" dirty="0"/>
              <a:t> I </a:t>
            </a:r>
            <a:r>
              <a:rPr lang="es-AR" noProof="0" dirty="0" err="1"/>
              <a:t>did</a:t>
            </a:r>
            <a:r>
              <a:rPr lang="es-AR" noProof="0" dirty="0"/>
              <a:t>, and </a:t>
            </a:r>
            <a:r>
              <a:rPr lang="es-AR" noProof="0" dirty="0" err="1"/>
              <a:t>probably</a:t>
            </a:r>
            <a:r>
              <a:rPr lang="es-AR" noProof="0" dirty="0"/>
              <a:t> </a:t>
            </a:r>
            <a:r>
              <a:rPr lang="es-AR" noProof="0" dirty="0" err="1"/>
              <a:t>what</a:t>
            </a:r>
            <a:r>
              <a:rPr lang="es-AR" noProof="0" dirty="0"/>
              <a:t> I use </a:t>
            </a:r>
            <a:r>
              <a:rPr lang="es-AR" noProof="0" dirty="0" err="1"/>
              <a:t>the</a:t>
            </a:r>
            <a:r>
              <a:rPr lang="es-AR" noProof="0" dirty="0"/>
              <a:t> </a:t>
            </a:r>
            <a:r>
              <a:rPr lang="es-AR" noProof="0" dirty="0" err="1"/>
              <a:t>most</a:t>
            </a:r>
            <a:r>
              <a:rPr lang="es-AR" noProof="0" dirty="0"/>
              <a:t> in </a:t>
            </a:r>
            <a:r>
              <a:rPr lang="es-AR" noProof="0" dirty="0" err="1"/>
              <a:t>my</a:t>
            </a:r>
            <a:r>
              <a:rPr lang="es-AR" noProof="0" dirty="0"/>
              <a:t> </a:t>
            </a:r>
            <a:r>
              <a:rPr lang="es-AR" noProof="0" dirty="0" err="1"/>
              <a:t>day</a:t>
            </a:r>
            <a:r>
              <a:rPr lang="es-AR" noProof="0" dirty="0"/>
              <a:t> </a:t>
            </a:r>
            <a:r>
              <a:rPr lang="es-AR" noProof="0" dirty="0" err="1"/>
              <a:t>to</a:t>
            </a:r>
            <a:r>
              <a:rPr lang="es-AR" noProof="0" dirty="0"/>
              <a:t> </a:t>
            </a:r>
            <a:r>
              <a:rPr lang="es-AR" noProof="0" dirty="0" err="1"/>
              <a:t>day</a:t>
            </a:r>
            <a:r>
              <a:rPr lang="es-AR" noProof="0" dirty="0"/>
              <a:t> </a:t>
            </a:r>
            <a:r>
              <a:rPr lang="es-AR" noProof="0" dirty="0" err="1"/>
              <a:t>is</a:t>
            </a:r>
            <a:r>
              <a:rPr lang="es-AR" noProof="0" dirty="0"/>
              <a:t> </a:t>
            </a:r>
            <a:r>
              <a:rPr lang="es-AR" noProof="0" dirty="0" err="1"/>
              <a:t>filled</a:t>
            </a:r>
            <a:r>
              <a:rPr lang="es-AR" noProof="0" dirty="0"/>
              <a:t> </a:t>
            </a:r>
            <a:r>
              <a:rPr lang="es-AR" noProof="0" dirty="0" err="1"/>
              <a:t>contours</a:t>
            </a:r>
            <a:r>
              <a:rPr lang="es-AR" noProof="0" dirty="0"/>
              <a:t>. </a:t>
            </a:r>
            <a:r>
              <a:rPr lang="es-AR" noProof="0" dirty="0" err="1"/>
              <a:t>Geom_contour_fill</a:t>
            </a:r>
            <a:r>
              <a:rPr lang="es-AR" noProof="0" dirty="0"/>
              <a:t> uses </a:t>
            </a:r>
            <a:r>
              <a:rPr lang="es-AR" noProof="0" dirty="0" err="1"/>
              <a:t>some</a:t>
            </a:r>
            <a:r>
              <a:rPr lang="es-AR" noProof="0" dirty="0"/>
              <a:t> </a:t>
            </a:r>
            <a:r>
              <a:rPr lang="es-AR" noProof="0" dirty="0" err="1"/>
              <a:t>hacks</a:t>
            </a:r>
            <a:r>
              <a:rPr lang="es-AR" noProof="0" dirty="0"/>
              <a:t> </a:t>
            </a:r>
            <a:r>
              <a:rPr lang="es-AR" noProof="0" dirty="0" err="1"/>
              <a:t>to</a:t>
            </a:r>
            <a:r>
              <a:rPr lang="es-AR" noProof="0" dirty="0"/>
              <a:t> </a:t>
            </a:r>
            <a:r>
              <a:rPr lang="es-AR" noProof="0" dirty="0" err="1"/>
              <a:t>draw</a:t>
            </a:r>
            <a:r>
              <a:rPr lang="es-AR" noProof="0" dirty="0"/>
              <a:t> </a:t>
            </a:r>
            <a:r>
              <a:rPr lang="es-AR" noProof="0" dirty="0" err="1"/>
              <a:t>correctly</a:t>
            </a:r>
            <a:r>
              <a:rPr lang="es-AR" noProof="0" dirty="0"/>
              <a:t> </a:t>
            </a:r>
            <a:r>
              <a:rPr lang="es-AR" noProof="0" dirty="0" err="1"/>
              <a:t>closed</a:t>
            </a:r>
            <a:r>
              <a:rPr lang="es-AR" noProof="0" dirty="0"/>
              <a:t> </a:t>
            </a:r>
            <a:r>
              <a:rPr lang="es-AR" noProof="0" dirty="0" err="1"/>
              <a:t>contours</a:t>
            </a:r>
            <a:r>
              <a:rPr lang="es-AR" noProof="0" dirty="0"/>
              <a:t> </a:t>
            </a:r>
            <a:r>
              <a:rPr lang="es-AR" noProof="0" dirty="0" err="1"/>
              <a:t>whose</a:t>
            </a:r>
            <a:r>
              <a:rPr lang="es-AR" noProof="0" dirty="0"/>
              <a:t> color </a:t>
            </a:r>
            <a:r>
              <a:rPr lang="es-AR" noProof="0" dirty="0" err="1"/>
              <a:t>represent</a:t>
            </a:r>
            <a:r>
              <a:rPr lang="es-AR" noProof="0" dirty="0"/>
              <a:t> </a:t>
            </a:r>
            <a:r>
              <a:rPr lang="es-AR" noProof="0" dirty="0" err="1"/>
              <a:t>the</a:t>
            </a:r>
            <a:r>
              <a:rPr lang="es-AR" noProof="0" dirty="0"/>
              <a:t> </a:t>
            </a:r>
            <a:r>
              <a:rPr lang="es-AR" noProof="0" dirty="0" err="1"/>
              <a:t>internal</a:t>
            </a:r>
            <a:r>
              <a:rPr lang="es-AR" noProof="0" dirty="0"/>
              <a:t> </a:t>
            </a:r>
            <a:r>
              <a:rPr lang="es-AR" noProof="0" dirty="0" err="1"/>
              <a:t>value</a:t>
            </a:r>
            <a:r>
              <a:rPr lang="es-AR" noProof="0" dirty="0"/>
              <a:t> and </a:t>
            </a:r>
            <a:r>
              <a:rPr lang="es-AR" noProof="0" dirty="0" err="1"/>
              <a:t>not</a:t>
            </a:r>
            <a:r>
              <a:rPr lang="es-AR" noProof="0" dirty="0"/>
              <a:t> </a:t>
            </a:r>
            <a:r>
              <a:rPr lang="es-AR" noProof="0" dirty="0" err="1"/>
              <a:t>the</a:t>
            </a:r>
            <a:r>
              <a:rPr lang="es-AR" noProof="0" dirty="0"/>
              <a:t> </a:t>
            </a:r>
            <a:r>
              <a:rPr lang="es-AR" noProof="0" dirty="0" err="1"/>
              <a:t>level</a:t>
            </a:r>
            <a:r>
              <a:rPr lang="es-AR" noProof="0" dirty="0"/>
              <a:t> </a:t>
            </a:r>
            <a:r>
              <a:rPr lang="es-AR" noProof="0" dirty="0" err="1"/>
              <a:t>of</a:t>
            </a:r>
            <a:r>
              <a:rPr lang="es-AR" noProof="0" dirty="0"/>
              <a:t> </a:t>
            </a:r>
            <a:r>
              <a:rPr lang="es-AR" noProof="0" dirty="0" err="1"/>
              <a:t>the</a:t>
            </a:r>
            <a:r>
              <a:rPr lang="es-AR" noProof="0" dirty="0"/>
              <a:t> </a:t>
            </a:r>
            <a:r>
              <a:rPr lang="es-AR" noProof="0" dirty="0" err="1"/>
              <a:t>contour</a:t>
            </a:r>
            <a:r>
              <a:rPr lang="es-AR" noProof="0" dirty="0"/>
              <a:t>. </a:t>
            </a:r>
            <a:r>
              <a:rPr lang="es-AR" noProof="0" dirty="0" err="1"/>
              <a:t>It</a:t>
            </a:r>
            <a:r>
              <a:rPr lang="es-AR" noProof="0" dirty="0"/>
              <a:t> can </a:t>
            </a:r>
            <a:r>
              <a:rPr lang="es-AR" noProof="0" dirty="0" err="1"/>
              <a:t>also</a:t>
            </a:r>
            <a:r>
              <a:rPr lang="es-AR" noProof="0" dirty="0"/>
              <a:t> </a:t>
            </a:r>
            <a:r>
              <a:rPr lang="es-AR" noProof="0" dirty="0" err="1"/>
              <a:t>automatically</a:t>
            </a:r>
            <a:r>
              <a:rPr lang="es-AR" noProof="0" dirty="0"/>
              <a:t> </a:t>
            </a:r>
            <a:r>
              <a:rPr lang="es-AR" noProof="0" dirty="0" err="1"/>
              <a:t>interpolate</a:t>
            </a:r>
            <a:r>
              <a:rPr lang="es-AR" noProof="0" dirty="0"/>
              <a:t> </a:t>
            </a:r>
            <a:r>
              <a:rPr lang="es-AR" noProof="0" dirty="0" err="1"/>
              <a:t>missing</a:t>
            </a:r>
            <a:r>
              <a:rPr lang="es-AR" noProof="0" dirty="0"/>
              <a:t> </a:t>
            </a:r>
            <a:r>
              <a:rPr lang="es-AR" noProof="0" dirty="0" err="1"/>
              <a:t>values</a:t>
            </a:r>
            <a:r>
              <a:rPr lang="es-AR" noProof="0" dirty="0"/>
              <a:t>, </a:t>
            </a:r>
            <a:r>
              <a:rPr lang="es-AR" noProof="0" dirty="0" err="1"/>
              <a:t>wich</a:t>
            </a:r>
            <a:r>
              <a:rPr lang="es-AR" noProof="0" dirty="0"/>
              <a:t> </a:t>
            </a:r>
            <a:r>
              <a:rPr lang="es-AR" noProof="0" dirty="0" err="1"/>
              <a:t>is</a:t>
            </a:r>
            <a:r>
              <a:rPr lang="es-AR" noProof="0" dirty="0"/>
              <a:t> </a:t>
            </a:r>
            <a:r>
              <a:rPr lang="es-AR" noProof="0" dirty="0" err="1"/>
              <a:t>essential</a:t>
            </a:r>
            <a:r>
              <a:rPr lang="es-AR" noProof="0" dirty="0"/>
              <a:t> </a:t>
            </a:r>
            <a:r>
              <a:rPr lang="es-AR" noProof="0" dirty="0" err="1"/>
              <a:t>when</a:t>
            </a:r>
            <a:r>
              <a:rPr lang="es-AR" noProof="0" dirty="0"/>
              <a:t> </a:t>
            </a:r>
            <a:r>
              <a:rPr lang="es-AR" noProof="0" dirty="0" err="1"/>
              <a:t>plotting</a:t>
            </a:r>
            <a:r>
              <a:rPr lang="es-AR" noProof="0" dirty="0"/>
              <a:t> non-rectangular data </a:t>
            </a:r>
            <a:r>
              <a:rPr lang="es-AR" noProof="0" dirty="0" err="1"/>
              <a:t>like</a:t>
            </a:r>
            <a:r>
              <a:rPr lang="es-AR" noProof="0" dirty="0"/>
              <a:t> sea </a:t>
            </a:r>
            <a:r>
              <a:rPr lang="es-AR" noProof="0" dirty="0" err="1"/>
              <a:t>surface</a:t>
            </a:r>
            <a:r>
              <a:rPr lang="es-AR" noProof="0" dirty="0"/>
              <a:t> </a:t>
            </a:r>
            <a:r>
              <a:rPr lang="es-AR" noProof="0" dirty="0" err="1"/>
              <a:t>temperature</a:t>
            </a:r>
            <a:r>
              <a:rPr lang="es-AR" noProof="0" dirty="0"/>
              <a:t>, </a:t>
            </a:r>
            <a:r>
              <a:rPr lang="es-AR" noProof="0" dirty="0" err="1"/>
              <a:t>which</a:t>
            </a:r>
            <a:r>
              <a:rPr lang="es-AR" noProof="0" dirty="0"/>
              <a:t> </a:t>
            </a:r>
            <a:r>
              <a:rPr lang="es-AR" noProof="0" dirty="0" err="1"/>
              <a:t>for</a:t>
            </a:r>
            <a:r>
              <a:rPr lang="es-AR" noProof="0" dirty="0"/>
              <a:t> </a:t>
            </a:r>
            <a:r>
              <a:rPr lang="es-AR" noProof="0" dirty="0" err="1"/>
              <a:t>obvious</a:t>
            </a:r>
            <a:r>
              <a:rPr lang="es-AR" noProof="0" dirty="0"/>
              <a:t> </a:t>
            </a:r>
            <a:r>
              <a:rPr lang="es-AR" noProof="0" dirty="0" err="1"/>
              <a:t>reasons</a:t>
            </a:r>
            <a:r>
              <a:rPr lang="es-AR" noProof="0" dirty="0"/>
              <a:t> </a:t>
            </a:r>
            <a:r>
              <a:rPr lang="es-AR" noProof="0" dirty="0" err="1"/>
              <a:t>doesn’t</a:t>
            </a:r>
            <a:r>
              <a:rPr lang="es-AR" noProof="0" dirty="0"/>
              <a:t> </a:t>
            </a:r>
            <a:r>
              <a:rPr lang="es-AR" noProof="0" dirty="0" err="1"/>
              <a:t>have</a:t>
            </a:r>
            <a:r>
              <a:rPr lang="es-AR" noProof="0" dirty="0"/>
              <a:t> </a:t>
            </a:r>
            <a:r>
              <a:rPr lang="es-AR" noProof="0" dirty="0" err="1"/>
              <a:t>any</a:t>
            </a:r>
            <a:r>
              <a:rPr lang="es-AR" noProof="0" dirty="0"/>
              <a:t> data </a:t>
            </a:r>
            <a:r>
              <a:rPr lang="es-AR" noProof="0" dirty="0" err="1"/>
              <a:t>over</a:t>
            </a:r>
            <a:r>
              <a:rPr lang="es-AR" noProof="0" dirty="0"/>
              <a:t> </a:t>
            </a:r>
            <a:r>
              <a:rPr lang="es-AR" noProof="0" dirty="0" err="1"/>
              <a:t>the</a:t>
            </a:r>
            <a:r>
              <a:rPr lang="es-AR" noProof="0" dirty="0"/>
              <a:t> </a:t>
            </a:r>
            <a:r>
              <a:rPr lang="es-AR" noProof="0" dirty="0" err="1"/>
              <a:t>continents</a:t>
            </a:r>
            <a:r>
              <a:rPr lang="es-AR" noProof="0"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Para etiquetar los contornos, </a:t>
            </a:r>
            <a:r>
              <a:rPr lang="es-AR" dirty="0" err="1"/>
              <a:t>metR</a:t>
            </a:r>
            <a:r>
              <a:rPr lang="es-AR" dirty="0"/>
              <a:t> tiene </a:t>
            </a:r>
            <a:r>
              <a:rPr lang="es-AR" dirty="0" err="1"/>
              <a:t>geom_text_contour</a:t>
            </a:r>
            <a:r>
              <a:rPr lang="es-AR" dirty="0"/>
              <a:t>() que no sólo pone el texto en un lugar conveniente, sino que además tiene la opción de usar un “</a:t>
            </a:r>
            <a:r>
              <a:rPr lang="es-AR" dirty="0" err="1"/>
              <a:t>stroke</a:t>
            </a:r>
            <a:r>
              <a:rPr lang="es-AR" dirty="0"/>
              <a:t>” para distinguirlo del resto de las líneas. </a:t>
            </a:r>
          </a:p>
          <a:p>
            <a:endParaRPr lang="es-AR" dirty="0"/>
          </a:p>
          <a:p>
            <a:r>
              <a:rPr lang="es-AR" dirty="0"/>
              <a:t>Queda pendiente aplicar mejores algoritmos de posicionamiento o incluso alguna forma de que el usuario decida cuál usar. </a:t>
            </a:r>
          </a:p>
        </p:txBody>
      </p:sp>
      <p:sp>
        <p:nvSpPr>
          <p:cNvPr id="4" name="Slide Number Placeholder 3"/>
          <p:cNvSpPr>
            <a:spLocks noGrp="1"/>
          </p:cNvSpPr>
          <p:nvPr>
            <p:ph type="sldNum" sz="quarter" idx="10"/>
          </p:nvPr>
        </p:nvSpPr>
        <p:spPr/>
        <p:txBody>
          <a:bodyPr/>
          <a:lstStyle/>
          <a:p>
            <a:fld id="{1E238065-DE38-4E1F-8FC6-4F9459B13AE4}" type="slidenum">
              <a:rPr lang="en-GB" smtClean="0"/>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MetR</a:t>
            </a:r>
            <a:r>
              <a:rPr lang="es-AR" dirty="0"/>
              <a:t> </a:t>
            </a:r>
            <a:r>
              <a:rPr lang="es-AR" dirty="0" err="1"/>
              <a:t>implements</a:t>
            </a:r>
            <a:r>
              <a:rPr lang="es-AR" dirty="0"/>
              <a:t> </a:t>
            </a:r>
            <a:r>
              <a:rPr lang="es-AR" dirty="0" err="1"/>
              <a:t>tanaka</a:t>
            </a:r>
            <a:r>
              <a:rPr lang="es-AR" dirty="0"/>
              <a:t> </a:t>
            </a:r>
            <a:r>
              <a:rPr lang="es-AR" dirty="0" err="1"/>
              <a:t>contours</a:t>
            </a:r>
            <a:r>
              <a:rPr lang="es-AR" dirty="0"/>
              <a:t>, </a:t>
            </a:r>
            <a:r>
              <a:rPr lang="es-AR" dirty="0" err="1"/>
              <a:t>which</a:t>
            </a:r>
            <a:r>
              <a:rPr lang="es-AR" dirty="0"/>
              <a:t> </a:t>
            </a:r>
            <a:r>
              <a:rPr lang="es-AR" dirty="0" err="1"/>
              <a:t>came</a:t>
            </a:r>
            <a:r>
              <a:rPr lang="es-AR" dirty="0"/>
              <a:t> </a:t>
            </a:r>
            <a:r>
              <a:rPr lang="es-AR" dirty="0" err="1"/>
              <a:t>about</a:t>
            </a:r>
            <a:r>
              <a:rPr lang="es-AR" dirty="0"/>
              <a:t> </a:t>
            </a:r>
            <a:r>
              <a:rPr lang="es-AR" dirty="0" err="1"/>
              <a:t>by</a:t>
            </a:r>
            <a:r>
              <a:rPr lang="es-AR" dirty="0"/>
              <a:t> a “</a:t>
            </a:r>
            <a:r>
              <a:rPr lang="es-AR" dirty="0" err="1"/>
              <a:t>challenge</a:t>
            </a:r>
            <a:r>
              <a:rPr lang="es-AR" dirty="0"/>
              <a:t>” </a:t>
            </a:r>
            <a:r>
              <a:rPr lang="es-AR" dirty="0" err="1"/>
              <a:t>by</a:t>
            </a:r>
            <a:r>
              <a:rPr lang="es-AR" dirty="0"/>
              <a:t> Michael Sumner </a:t>
            </a:r>
            <a:r>
              <a:rPr lang="es-AR" dirty="0" err="1"/>
              <a:t>on</a:t>
            </a:r>
            <a:r>
              <a:rPr lang="es-AR" dirty="0"/>
              <a:t> </a:t>
            </a:r>
            <a:r>
              <a:rPr lang="es-AR" dirty="0" err="1"/>
              <a:t>twitter</a:t>
            </a:r>
            <a:r>
              <a:rPr lang="es-AR" dirty="0"/>
              <a:t> </a:t>
            </a:r>
            <a:r>
              <a:rPr lang="es-AR" dirty="0" err="1"/>
              <a:t>instead</a:t>
            </a:r>
            <a:r>
              <a:rPr lang="es-AR" dirty="0"/>
              <a:t> </a:t>
            </a:r>
            <a:r>
              <a:rPr lang="es-AR" dirty="0" err="1"/>
              <a:t>of</a:t>
            </a:r>
            <a:r>
              <a:rPr lang="es-AR" dirty="0"/>
              <a:t> </a:t>
            </a:r>
            <a:r>
              <a:rPr lang="es-AR" dirty="0" err="1"/>
              <a:t>an</a:t>
            </a:r>
            <a:r>
              <a:rPr lang="es-AR" dirty="0"/>
              <a:t> actual </a:t>
            </a:r>
            <a:r>
              <a:rPr lang="es-AR" dirty="0" err="1"/>
              <a:t>necessity</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err="1"/>
              <a:t>The</a:t>
            </a:r>
            <a:r>
              <a:rPr lang="es-AR" dirty="0"/>
              <a:t> </a:t>
            </a:r>
            <a:r>
              <a:rPr lang="es-AR" dirty="0" err="1"/>
              <a:t>core</a:t>
            </a:r>
            <a:r>
              <a:rPr lang="es-AR" dirty="0"/>
              <a:t> idea </a:t>
            </a:r>
            <a:r>
              <a:rPr lang="es-AR" dirty="0" err="1"/>
              <a:t>of</a:t>
            </a:r>
            <a:r>
              <a:rPr lang="es-AR" dirty="0"/>
              <a:t> Tanaka </a:t>
            </a:r>
            <a:r>
              <a:rPr lang="es-AR" dirty="0" err="1"/>
              <a:t>contours</a:t>
            </a:r>
            <a:r>
              <a:rPr lang="es-AR" dirty="0"/>
              <a:t> </a:t>
            </a:r>
            <a:r>
              <a:rPr lang="es-AR" dirty="0" err="1"/>
              <a:t>is</a:t>
            </a:r>
            <a:r>
              <a:rPr lang="es-AR" dirty="0"/>
              <a:t> </a:t>
            </a:r>
            <a:r>
              <a:rPr lang="es-AR" dirty="0" err="1"/>
              <a:t>to</a:t>
            </a:r>
            <a:r>
              <a:rPr lang="es-AR" dirty="0"/>
              <a:t> </a:t>
            </a:r>
            <a:r>
              <a:rPr lang="es-AR" dirty="0" err="1"/>
              <a:t>illuminate</a:t>
            </a:r>
            <a:r>
              <a:rPr lang="es-AR" dirty="0"/>
              <a:t> </a:t>
            </a:r>
            <a:r>
              <a:rPr lang="es-AR" dirty="0" err="1"/>
              <a:t>them</a:t>
            </a:r>
            <a:r>
              <a:rPr lang="es-AR" dirty="0"/>
              <a:t> </a:t>
            </a:r>
            <a:r>
              <a:rPr lang="es-AR" dirty="0" err="1"/>
              <a:t>to</a:t>
            </a:r>
            <a:r>
              <a:rPr lang="es-AR" dirty="0"/>
              <a:t> </a:t>
            </a:r>
            <a:r>
              <a:rPr lang="es-AR" dirty="0" err="1"/>
              <a:t>get</a:t>
            </a:r>
            <a:r>
              <a:rPr lang="es-AR" dirty="0"/>
              <a:t> </a:t>
            </a:r>
            <a:r>
              <a:rPr lang="es-AR" dirty="0" err="1"/>
              <a:t>this</a:t>
            </a:r>
            <a:r>
              <a:rPr lang="es-AR" dirty="0"/>
              <a:t> </a:t>
            </a:r>
            <a:r>
              <a:rPr lang="es-AR" dirty="0" err="1"/>
              <a:t>illusion</a:t>
            </a:r>
            <a:r>
              <a:rPr lang="es-AR" dirty="0"/>
              <a:t> </a:t>
            </a:r>
            <a:r>
              <a:rPr lang="es-AR" dirty="0" err="1"/>
              <a:t>of</a:t>
            </a:r>
            <a:r>
              <a:rPr lang="es-AR" dirty="0"/>
              <a:t> </a:t>
            </a:r>
            <a:r>
              <a:rPr lang="es-AR" dirty="0" err="1"/>
              <a:t>relief</a:t>
            </a:r>
            <a:r>
              <a:rPr lang="es-AR" dirty="0"/>
              <a:t>. </a:t>
            </a:r>
            <a:r>
              <a:rPr lang="es-AR" dirty="0" err="1"/>
              <a:t>Although</a:t>
            </a:r>
            <a:r>
              <a:rPr lang="es-AR" dirty="0"/>
              <a:t> </a:t>
            </a:r>
            <a:r>
              <a:rPr lang="es-AR" dirty="0" err="1"/>
              <a:t>they</a:t>
            </a:r>
            <a:r>
              <a:rPr lang="es-AR" dirty="0"/>
              <a:t> </a:t>
            </a:r>
            <a:r>
              <a:rPr lang="es-AR" dirty="0" err="1"/>
              <a:t>were</a:t>
            </a:r>
            <a:r>
              <a:rPr lang="es-AR" dirty="0"/>
              <a:t> </a:t>
            </a:r>
            <a:r>
              <a:rPr lang="es-AR" dirty="0" err="1"/>
              <a:t>originally</a:t>
            </a:r>
            <a:r>
              <a:rPr lang="es-AR" dirty="0"/>
              <a:t> </a:t>
            </a:r>
            <a:r>
              <a:rPr lang="es-AR" dirty="0" err="1"/>
              <a:t>created</a:t>
            </a:r>
            <a:r>
              <a:rPr lang="es-AR" dirty="0"/>
              <a:t> </a:t>
            </a:r>
            <a:r>
              <a:rPr lang="es-AR" dirty="0" err="1"/>
              <a:t>to</a:t>
            </a:r>
            <a:r>
              <a:rPr lang="es-AR" dirty="0"/>
              <a:t> </a:t>
            </a:r>
            <a:r>
              <a:rPr lang="es-AR" dirty="0" err="1"/>
              <a:t>visualize</a:t>
            </a:r>
            <a:r>
              <a:rPr lang="es-AR" dirty="0"/>
              <a:t> </a:t>
            </a:r>
            <a:r>
              <a:rPr lang="es-AR" dirty="0" err="1"/>
              <a:t>topografic</a:t>
            </a:r>
            <a:r>
              <a:rPr lang="es-AR" dirty="0"/>
              <a:t> data, I </a:t>
            </a:r>
            <a:r>
              <a:rPr lang="es-AR" dirty="0" err="1"/>
              <a:t>think</a:t>
            </a:r>
            <a:r>
              <a:rPr lang="es-AR" dirty="0"/>
              <a:t> </a:t>
            </a:r>
            <a:r>
              <a:rPr lang="es-AR" dirty="0" err="1"/>
              <a:t>they</a:t>
            </a:r>
            <a:r>
              <a:rPr lang="es-AR" dirty="0"/>
              <a:t> </a:t>
            </a:r>
            <a:r>
              <a:rPr lang="es-AR" dirty="0" err="1"/>
              <a:t>have</a:t>
            </a:r>
            <a:r>
              <a:rPr lang="es-AR" dirty="0"/>
              <a:t> </a:t>
            </a:r>
            <a:r>
              <a:rPr lang="es-AR" dirty="0" err="1"/>
              <a:t>some</a:t>
            </a:r>
            <a:r>
              <a:rPr lang="es-AR" dirty="0"/>
              <a:t> </a:t>
            </a:r>
            <a:r>
              <a:rPr lang="es-AR" dirty="0" err="1"/>
              <a:t>nice</a:t>
            </a:r>
            <a:r>
              <a:rPr lang="es-AR" dirty="0"/>
              <a:t> </a:t>
            </a:r>
            <a:r>
              <a:rPr lang="es-AR" dirty="0" err="1"/>
              <a:t>properties</a:t>
            </a:r>
            <a:r>
              <a:rPr lang="es-AR" dirty="0"/>
              <a:t> </a:t>
            </a:r>
            <a:r>
              <a:rPr lang="es-AR" dirty="0" err="1"/>
              <a:t>that</a:t>
            </a:r>
            <a:r>
              <a:rPr lang="es-AR" dirty="0"/>
              <a:t> </a:t>
            </a:r>
            <a:r>
              <a:rPr lang="es-AR" dirty="0" err="1"/>
              <a:t>make</a:t>
            </a:r>
            <a:r>
              <a:rPr lang="es-AR" dirty="0"/>
              <a:t> </a:t>
            </a:r>
            <a:r>
              <a:rPr lang="es-AR" dirty="0" err="1"/>
              <a:t>them</a:t>
            </a:r>
            <a:r>
              <a:rPr lang="es-AR" dirty="0"/>
              <a:t> </a:t>
            </a:r>
            <a:r>
              <a:rPr lang="es-AR" dirty="0" err="1"/>
              <a:t>useful</a:t>
            </a:r>
            <a:r>
              <a:rPr lang="es-AR" dirty="0"/>
              <a:t> </a:t>
            </a:r>
            <a:r>
              <a:rPr lang="es-AR" dirty="0" err="1"/>
              <a:t>for</a:t>
            </a:r>
            <a:r>
              <a:rPr lang="es-AR" dirty="0"/>
              <a:t> </a:t>
            </a:r>
            <a:r>
              <a:rPr lang="es-AR" dirty="0" err="1"/>
              <a:t>any</a:t>
            </a:r>
            <a:r>
              <a:rPr lang="es-AR" dirty="0"/>
              <a:t> </a:t>
            </a:r>
            <a:r>
              <a:rPr lang="es-AR" dirty="0" err="1"/>
              <a:t>kind</a:t>
            </a:r>
            <a:r>
              <a:rPr lang="es-AR" dirty="0"/>
              <a:t> </a:t>
            </a:r>
            <a:r>
              <a:rPr lang="es-AR" dirty="0" err="1"/>
              <a:t>of</a:t>
            </a:r>
            <a:r>
              <a:rPr lang="es-AR" dirty="0"/>
              <a:t> </a:t>
            </a:r>
            <a:r>
              <a:rPr lang="es-AR" dirty="0" err="1"/>
              <a:t>scalar</a:t>
            </a:r>
            <a:r>
              <a:rPr lang="es-AR" dirty="0"/>
              <a:t> </a:t>
            </a:r>
            <a:r>
              <a:rPr lang="es-AR" dirty="0" err="1"/>
              <a:t>field</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For</a:t>
            </a:r>
            <a:r>
              <a:rPr lang="es-AR" dirty="0"/>
              <a:t> </a:t>
            </a:r>
            <a:r>
              <a:rPr lang="es-AR" dirty="0" err="1"/>
              <a:t>example</a:t>
            </a:r>
            <a:r>
              <a:rPr lang="es-AR" dirty="0"/>
              <a:t>, </a:t>
            </a:r>
            <a:r>
              <a:rPr lang="es-AR" dirty="0" err="1"/>
              <a:t>they</a:t>
            </a:r>
            <a:r>
              <a:rPr lang="es-AR" dirty="0"/>
              <a:t> are </a:t>
            </a:r>
            <a:r>
              <a:rPr lang="es-AR" dirty="0" err="1"/>
              <a:t>robust</a:t>
            </a:r>
            <a:r>
              <a:rPr lang="es-AR" dirty="0"/>
              <a:t> </a:t>
            </a:r>
            <a:r>
              <a:rPr lang="es-AR" dirty="0" err="1"/>
              <a:t>to</a:t>
            </a:r>
            <a:r>
              <a:rPr lang="es-AR" dirty="0"/>
              <a:t> </a:t>
            </a:r>
            <a:r>
              <a:rPr lang="es-AR" dirty="0" err="1"/>
              <a:t>being</a:t>
            </a:r>
            <a:r>
              <a:rPr lang="es-AR" dirty="0"/>
              <a:t> </a:t>
            </a:r>
            <a:r>
              <a:rPr lang="es-AR" dirty="0" err="1"/>
              <a:t>printed</a:t>
            </a:r>
            <a:r>
              <a:rPr lang="es-AR" dirty="0"/>
              <a:t> in </a:t>
            </a:r>
            <a:r>
              <a:rPr lang="es-AR" dirty="0" err="1"/>
              <a:t>black</a:t>
            </a:r>
            <a:r>
              <a:rPr lang="es-AR" dirty="0"/>
              <a:t> and </a:t>
            </a:r>
            <a:r>
              <a:rPr lang="es-AR" dirty="0" err="1"/>
              <a:t>white</a:t>
            </a:r>
            <a:r>
              <a:rPr lang="es-AR" dirty="0"/>
              <a:t> </a:t>
            </a:r>
            <a:r>
              <a:rPr lang="es-AR" dirty="0" err="1"/>
              <a:t>of</a:t>
            </a:r>
            <a:r>
              <a:rPr lang="es-AR" dirty="0"/>
              <a:t> </a:t>
            </a:r>
            <a:r>
              <a:rPr lang="es-AR" dirty="0" err="1"/>
              <a:t>seen</a:t>
            </a:r>
            <a:r>
              <a:rPr lang="es-AR" dirty="0"/>
              <a:t> </a:t>
            </a:r>
            <a:r>
              <a:rPr lang="es-AR" dirty="0" err="1"/>
              <a:t>by</a:t>
            </a:r>
            <a:r>
              <a:rPr lang="es-AR" dirty="0"/>
              <a:t> </a:t>
            </a:r>
            <a:r>
              <a:rPr lang="es-AR" dirty="0" err="1"/>
              <a:t>people</a:t>
            </a:r>
            <a:r>
              <a:rPr lang="es-AR" dirty="0"/>
              <a:t> </a:t>
            </a:r>
            <a:r>
              <a:rPr lang="es-AR" dirty="0" err="1"/>
              <a:t>with</a:t>
            </a:r>
            <a:r>
              <a:rPr lang="es-AR" dirty="0"/>
              <a:t> color visión </a:t>
            </a:r>
            <a:r>
              <a:rPr lang="es-AR" dirty="0" err="1"/>
              <a:t>deficiency</a:t>
            </a:r>
            <a:r>
              <a:rPr lang="es-AR" dirty="0"/>
              <a:t>. </a:t>
            </a:r>
            <a:r>
              <a:rPr lang="es-AR" dirty="0" err="1"/>
              <a:t>With</a:t>
            </a:r>
            <a:r>
              <a:rPr lang="es-AR" dirty="0"/>
              <a:t> </a:t>
            </a:r>
            <a:r>
              <a:rPr lang="es-AR" dirty="0" err="1"/>
              <a:t>tanaka</a:t>
            </a:r>
            <a:r>
              <a:rPr lang="es-AR" dirty="0"/>
              <a:t> </a:t>
            </a:r>
            <a:r>
              <a:rPr lang="es-AR" dirty="0" err="1"/>
              <a:t>contours</a:t>
            </a:r>
            <a:r>
              <a:rPr lang="es-AR" dirty="0"/>
              <a:t> </a:t>
            </a:r>
            <a:r>
              <a:rPr lang="es-AR" dirty="0" err="1"/>
              <a:t>you</a:t>
            </a:r>
            <a:r>
              <a:rPr lang="es-AR" dirty="0"/>
              <a:t> can </a:t>
            </a:r>
            <a:r>
              <a:rPr lang="es-AR" dirty="0" err="1"/>
              <a:t>easitly</a:t>
            </a:r>
            <a:r>
              <a:rPr lang="es-AR" dirty="0"/>
              <a:t> </a:t>
            </a:r>
            <a:r>
              <a:rPr lang="es-AR" dirty="0" err="1"/>
              <a:t>distinguish</a:t>
            </a:r>
            <a:r>
              <a:rPr lang="es-AR" dirty="0"/>
              <a:t> </a:t>
            </a:r>
            <a:r>
              <a:rPr lang="es-AR" dirty="0" err="1"/>
              <a:t>between</a:t>
            </a:r>
            <a:r>
              <a:rPr lang="es-AR" dirty="0"/>
              <a:t> local </a:t>
            </a:r>
            <a:r>
              <a:rPr lang="es-AR" dirty="0" err="1"/>
              <a:t>máximums</a:t>
            </a:r>
            <a:r>
              <a:rPr lang="es-AR" dirty="0"/>
              <a:t> and </a:t>
            </a:r>
            <a:r>
              <a:rPr lang="es-AR" dirty="0" err="1"/>
              <a:t>minimums</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Which</a:t>
            </a:r>
            <a:r>
              <a:rPr lang="es-AR" dirty="0"/>
              <a:t> </a:t>
            </a:r>
            <a:r>
              <a:rPr lang="es-AR" dirty="0" err="1"/>
              <a:t>is</a:t>
            </a:r>
            <a:r>
              <a:rPr lang="es-AR" dirty="0"/>
              <a:t> </a:t>
            </a:r>
            <a:r>
              <a:rPr lang="es-AR" dirty="0" err="1"/>
              <a:t>not</a:t>
            </a:r>
            <a:r>
              <a:rPr lang="es-AR" dirty="0"/>
              <a:t> true </a:t>
            </a:r>
            <a:r>
              <a:rPr lang="es-AR" dirty="0" err="1"/>
              <a:t>with</a:t>
            </a:r>
            <a:r>
              <a:rPr lang="es-AR" dirty="0"/>
              <a:t> tradicional </a:t>
            </a:r>
            <a:r>
              <a:rPr lang="es-AR" dirty="0" err="1"/>
              <a:t>contours</a:t>
            </a:r>
            <a:r>
              <a:rPr lang="es-AR" dirty="0"/>
              <a:t>. </a:t>
            </a:r>
          </a:p>
          <a:p>
            <a:endParaRPr lang="es-AR" dirty="0"/>
          </a:p>
          <a:p>
            <a:r>
              <a:rPr lang="es-AR" dirty="0" err="1"/>
              <a:t>This</a:t>
            </a:r>
            <a:r>
              <a:rPr lang="es-AR" dirty="0"/>
              <a:t> </a:t>
            </a:r>
            <a:r>
              <a:rPr lang="es-AR" dirty="0" err="1"/>
              <a:t>is</a:t>
            </a:r>
            <a:r>
              <a:rPr lang="es-AR" dirty="0"/>
              <a:t> </a:t>
            </a:r>
            <a:r>
              <a:rPr lang="es-AR" dirty="0" err="1"/>
              <a:t>not</a:t>
            </a:r>
            <a:r>
              <a:rPr lang="es-AR" dirty="0"/>
              <a:t> </a:t>
            </a:r>
            <a:r>
              <a:rPr lang="es-AR" dirty="0" err="1"/>
              <a:t>part</a:t>
            </a:r>
            <a:r>
              <a:rPr lang="es-AR" dirty="0"/>
              <a:t> </a:t>
            </a:r>
            <a:r>
              <a:rPr lang="es-AR" dirty="0" err="1"/>
              <a:t>of</a:t>
            </a:r>
            <a:r>
              <a:rPr lang="es-AR" dirty="0"/>
              <a:t> </a:t>
            </a:r>
            <a:r>
              <a:rPr lang="es-AR" dirty="0" err="1"/>
              <a:t>the</a:t>
            </a:r>
            <a:r>
              <a:rPr lang="es-AR" dirty="0"/>
              <a:t> “</a:t>
            </a:r>
            <a:r>
              <a:rPr lang="es-AR" dirty="0" err="1"/>
              <a:t>meteorological</a:t>
            </a:r>
            <a:r>
              <a:rPr lang="es-AR" dirty="0"/>
              <a:t> </a:t>
            </a:r>
            <a:r>
              <a:rPr lang="es-AR" dirty="0" err="1"/>
              <a:t>dialect</a:t>
            </a:r>
            <a:r>
              <a:rPr lang="es-AR" dirty="0"/>
              <a:t>”, </a:t>
            </a:r>
            <a:r>
              <a:rPr lang="es-AR" dirty="0" err="1"/>
              <a:t>but</a:t>
            </a:r>
            <a:r>
              <a:rPr lang="es-AR" dirty="0"/>
              <a:t> I </a:t>
            </a:r>
            <a:r>
              <a:rPr lang="es-AR" dirty="0" err="1"/>
              <a:t>think</a:t>
            </a:r>
            <a:r>
              <a:rPr lang="es-AR" dirty="0"/>
              <a:t> </a:t>
            </a:r>
            <a:r>
              <a:rPr lang="es-AR" dirty="0" err="1"/>
              <a:t>it</a:t>
            </a:r>
            <a:r>
              <a:rPr lang="es-AR" dirty="0"/>
              <a:t> </a:t>
            </a:r>
            <a:r>
              <a:rPr lang="es-AR" dirty="0" err="1"/>
              <a:t>should</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15</a:t>
            </a:fld>
            <a:endParaRPr lang="en-GB"/>
          </a:p>
        </p:txBody>
      </p:sp>
    </p:spTree>
    <p:extLst>
      <p:ext uri="{BB962C8B-B14F-4D97-AF65-F5344CB8AC3E}">
        <p14:creationId xmlns:p14="http://schemas.microsoft.com/office/powerpoint/2010/main" val="159076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When</a:t>
            </a:r>
            <a:r>
              <a:rPr lang="es-AR" dirty="0"/>
              <a:t> </a:t>
            </a:r>
            <a:r>
              <a:rPr lang="es-AR" dirty="0" err="1"/>
              <a:t>visualising</a:t>
            </a:r>
            <a:r>
              <a:rPr lang="es-AR" dirty="0"/>
              <a:t> vector </a:t>
            </a:r>
            <a:r>
              <a:rPr lang="es-AR" dirty="0" err="1"/>
              <a:t>fields</a:t>
            </a:r>
            <a:r>
              <a:rPr lang="es-AR" dirty="0"/>
              <a:t> </a:t>
            </a:r>
            <a:r>
              <a:rPr lang="es-AR" dirty="0" err="1"/>
              <a:t>with</a:t>
            </a:r>
            <a:r>
              <a:rPr lang="es-AR" dirty="0"/>
              <a:t> ggplot2, </a:t>
            </a:r>
            <a:r>
              <a:rPr lang="es-AR" dirty="0" err="1"/>
              <a:t>the</a:t>
            </a:r>
            <a:r>
              <a:rPr lang="es-AR" dirty="0"/>
              <a:t> “canonical” </a:t>
            </a:r>
            <a:r>
              <a:rPr lang="es-AR" dirty="0" err="1"/>
              <a:t>way</a:t>
            </a:r>
            <a:r>
              <a:rPr lang="es-AR" dirty="0"/>
              <a:t> </a:t>
            </a:r>
            <a:r>
              <a:rPr lang="es-AR" dirty="0" err="1"/>
              <a:t>is</a:t>
            </a:r>
            <a:r>
              <a:rPr lang="es-AR" dirty="0"/>
              <a:t> </a:t>
            </a:r>
            <a:r>
              <a:rPr lang="es-AR" dirty="0" err="1"/>
              <a:t>to</a:t>
            </a:r>
            <a:r>
              <a:rPr lang="es-AR" dirty="0"/>
              <a:t> </a:t>
            </a:r>
            <a:r>
              <a:rPr lang="es-AR" dirty="0" err="1"/>
              <a:t>draw</a:t>
            </a:r>
            <a:r>
              <a:rPr lang="es-AR" dirty="0"/>
              <a:t> </a:t>
            </a:r>
            <a:r>
              <a:rPr lang="es-AR" dirty="0" err="1"/>
              <a:t>segments</a:t>
            </a:r>
            <a:r>
              <a:rPr lang="es-AR" dirty="0"/>
              <a:t> </a:t>
            </a:r>
            <a:r>
              <a:rPr lang="es-AR" dirty="0" err="1"/>
              <a:t>between</a:t>
            </a:r>
            <a:r>
              <a:rPr lang="es-AR" dirty="0"/>
              <a:t> x, y and x + dx, y + </a:t>
            </a:r>
            <a:r>
              <a:rPr lang="es-AR" dirty="0" err="1"/>
              <a:t>dy</a:t>
            </a:r>
            <a:r>
              <a:rPr lang="es-AR" dirty="0"/>
              <a:t>. </a:t>
            </a:r>
            <a:r>
              <a:rPr lang="es-AR" dirty="0" err="1"/>
              <a:t>But</a:t>
            </a:r>
            <a:r>
              <a:rPr lang="es-AR" dirty="0"/>
              <a:t> </a:t>
            </a:r>
            <a:r>
              <a:rPr lang="es-AR" dirty="0" err="1"/>
              <a:t>this</a:t>
            </a:r>
            <a:r>
              <a:rPr lang="es-AR" dirty="0"/>
              <a:t> </a:t>
            </a:r>
            <a:r>
              <a:rPr lang="es-AR" dirty="0" err="1"/>
              <a:t>approach</a:t>
            </a:r>
            <a:r>
              <a:rPr lang="es-AR" dirty="0"/>
              <a:t> has varios </a:t>
            </a:r>
            <a:r>
              <a:rPr lang="es-AR" dirty="0" err="1"/>
              <a:t>serious</a:t>
            </a:r>
            <a:r>
              <a:rPr lang="es-AR" dirty="0"/>
              <a:t> </a:t>
            </a:r>
            <a:r>
              <a:rPr lang="es-AR" dirty="0" err="1"/>
              <a:t>issues</a:t>
            </a:r>
            <a:r>
              <a:rPr lang="es-AR" dirty="0"/>
              <a:t>. </a:t>
            </a:r>
            <a:r>
              <a:rPr lang="es-AR" dirty="0" err="1"/>
              <a:t>Not</a:t>
            </a:r>
            <a:r>
              <a:rPr lang="es-AR" dirty="0"/>
              <a:t> </a:t>
            </a:r>
            <a:r>
              <a:rPr lang="es-AR" dirty="0" err="1"/>
              <a:t>only</a:t>
            </a:r>
            <a:r>
              <a:rPr lang="es-AR" dirty="0"/>
              <a:t> </a:t>
            </a:r>
            <a:r>
              <a:rPr lang="es-AR" dirty="0" err="1"/>
              <a:t>is</a:t>
            </a:r>
            <a:r>
              <a:rPr lang="es-AR" dirty="0"/>
              <a:t> </a:t>
            </a:r>
            <a:r>
              <a:rPr lang="es-AR" dirty="0" err="1"/>
              <a:t>unnecesarily</a:t>
            </a:r>
            <a:r>
              <a:rPr lang="es-AR" dirty="0"/>
              <a:t> </a:t>
            </a:r>
            <a:r>
              <a:rPr lang="es-AR" dirty="0" err="1"/>
              <a:t>redundant</a:t>
            </a:r>
            <a:r>
              <a:rPr lang="es-AR" dirty="0"/>
              <a:t>, </a:t>
            </a:r>
            <a:r>
              <a:rPr lang="es-AR" dirty="0" err="1"/>
              <a:t>but</a:t>
            </a:r>
            <a:r>
              <a:rPr lang="es-AR" dirty="0"/>
              <a:t> </a:t>
            </a:r>
            <a:r>
              <a:rPr lang="es-AR" dirty="0" err="1"/>
              <a:t>it</a:t>
            </a:r>
            <a:r>
              <a:rPr lang="es-AR" dirty="0"/>
              <a:t> </a:t>
            </a:r>
            <a:r>
              <a:rPr lang="es-AR" dirty="0" err="1"/>
              <a:t>also</a:t>
            </a:r>
            <a:r>
              <a:rPr lang="es-AR" dirty="0"/>
              <a:t> has </a:t>
            </a:r>
            <a:r>
              <a:rPr lang="es-AR" dirty="0" err="1"/>
              <a:t>problems</a:t>
            </a:r>
            <a:r>
              <a:rPr lang="es-AR" dirty="0"/>
              <a:t> </a:t>
            </a:r>
            <a:r>
              <a:rPr lang="es-AR" dirty="0" err="1"/>
              <a:t>with</a:t>
            </a:r>
            <a:r>
              <a:rPr lang="es-AR" dirty="0"/>
              <a:t> </a:t>
            </a:r>
            <a:r>
              <a:rPr lang="es-AR" dirty="0" err="1"/>
              <a:t>scales</a:t>
            </a:r>
            <a:r>
              <a:rPr lang="es-AR" dirty="0"/>
              <a:t> and </a:t>
            </a:r>
            <a:r>
              <a:rPr lang="es-AR" dirty="0" err="1"/>
              <a:t>projections</a:t>
            </a:r>
            <a:r>
              <a:rPr lang="es-AR" dirty="0"/>
              <a:t>, </a:t>
            </a:r>
            <a:r>
              <a:rPr lang="es-AR" dirty="0" err="1"/>
              <a:t>the</a:t>
            </a:r>
            <a:r>
              <a:rPr lang="es-AR" dirty="0"/>
              <a:t> </a:t>
            </a:r>
            <a:r>
              <a:rPr lang="es-AR" dirty="0" err="1"/>
              <a:t>arrows</a:t>
            </a:r>
            <a:r>
              <a:rPr lang="es-AR" dirty="0"/>
              <a:t> </a:t>
            </a:r>
            <a:r>
              <a:rPr lang="es-AR" dirty="0" err="1"/>
              <a:t>don’t</a:t>
            </a:r>
            <a:r>
              <a:rPr lang="es-AR" dirty="0"/>
              <a:t> </a:t>
            </a:r>
            <a:r>
              <a:rPr lang="es-AR" dirty="0" err="1"/>
              <a:t>scale</a:t>
            </a:r>
            <a:r>
              <a:rPr lang="es-AR" dirty="0"/>
              <a:t> </a:t>
            </a:r>
            <a:r>
              <a:rPr lang="es-AR" dirty="0" err="1"/>
              <a:t>with</a:t>
            </a:r>
            <a:r>
              <a:rPr lang="es-AR" dirty="0"/>
              <a:t> </a:t>
            </a:r>
            <a:r>
              <a:rPr lang="es-AR" dirty="0" err="1"/>
              <a:t>magnitude</a:t>
            </a:r>
            <a:r>
              <a:rPr lang="es-AR" dirty="0"/>
              <a:t> and </a:t>
            </a:r>
            <a:r>
              <a:rPr lang="es-AR" dirty="0" err="1"/>
              <a:t>direction</a:t>
            </a:r>
            <a:r>
              <a:rPr lang="es-AR" dirty="0"/>
              <a:t> </a:t>
            </a:r>
            <a:r>
              <a:rPr lang="es-AR" dirty="0" err="1"/>
              <a:t>is</a:t>
            </a:r>
            <a:r>
              <a:rPr lang="es-AR" dirty="0"/>
              <a:t> </a:t>
            </a:r>
            <a:r>
              <a:rPr lang="es-AR" dirty="0" err="1"/>
              <a:t>not</a:t>
            </a:r>
            <a:r>
              <a:rPr lang="es-AR" dirty="0"/>
              <a:t> </a:t>
            </a:r>
            <a:r>
              <a:rPr lang="es-AR" dirty="0" err="1"/>
              <a:t>preserved</a:t>
            </a:r>
            <a:r>
              <a:rPr lang="es-AR" dirty="0"/>
              <a:t> </a:t>
            </a:r>
            <a:r>
              <a:rPr lang="es-AR" dirty="0" err="1"/>
              <a:t>while</a:t>
            </a:r>
            <a:r>
              <a:rPr lang="es-AR" dirty="0"/>
              <a:t> </a:t>
            </a:r>
            <a:r>
              <a:rPr lang="es-AR" dirty="0" err="1"/>
              <a:t>changhing</a:t>
            </a:r>
            <a:r>
              <a:rPr lang="es-AR" dirty="0"/>
              <a:t> </a:t>
            </a:r>
            <a:r>
              <a:rPr lang="es-AR" dirty="0" err="1"/>
              <a:t>the</a:t>
            </a:r>
            <a:r>
              <a:rPr lang="es-AR" dirty="0"/>
              <a:t> </a:t>
            </a:r>
            <a:r>
              <a:rPr lang="es-AR" dirty="0" err="1"/>
              <a:t>plot</a:t>
            </a:r>
            <a:r>
              <a:rPr lang="es-AR" dirty="0"/>
              <a:t> aspecto ratio. </a:t>
            </a:r>
          </a:p>
          <a:p>
            <a:endParaRPr lang="es-AR" dirty="0"/>
          </a:p>
          <a:p>
            <a:r>
              <a:rPr lang="es-AR" dirty="0" err="1"/>
              <a:t>All</a:t>
            </a:r>
            <a:r>
              <a:rPr lang="es-AR" dirty="0"/>
              <a:t> </a:t>
            </a:r>
            <a:r>
              <a:rPr lang="es-AR" dirty="0" err="1"/>
              <a:t>these</a:t>
            </a:r>
            <a:r>
              <a:rPr lang="es-AR" dirty="0"/>
              <a:t> </a:t>
            </a:r>
            <a:r>
              <a:rPr lang="es-AR" dirty="0" err="1"/>
              <a:t>problems</a:t>
            </a:r>
            <a:r>
              <a:rPr lang="es-AR" dirty="0"/>
              <a:t> </a:t>
            </a:r>
            <a:r>
              <a:rPr lang="es-AR" dirty="0" err="1"/>
              <a:t>arise</a:t>
            </a:r>
            <a:r>
              <a:rPr lang="es-AR" dirty="0"/>
              <a:t> </a:t>
            </a:r>
            <a:r>
              <a:rPr lang="es-AR" dirty="0" err="1"/>
              <a:t>from</a:t>
            </a:r>
            <a:r>
              <a:rPr lang="es-AR" dirty="0"/>
              <a:t> </a:t>
            </a:r>
            <a:r>
              <a:rPr lang="es-AR" dirty="0" err="1"/>
              <a:t>the</a:t>
            </a:r>
            <a:r>
              <a:rPr lang="es-AR" dirty="0"/>
              <a:t> conceptual </a:t>
            </a:r>
            <a:r>
              <a:rPr lang="es-AR" dirty="0" err="1"/>
              <a:t>misconception</a:t>
            </a:r>
            <a:r>
              <a:rPr lang="es-AR" dirty="0"/>
              <a:t> </a:t>
            </a:r>
            <a:r>
              <a:rPr lang="es-AR" dirty="0" err="1"/>
              <a:t>of</a:t>
            </a:r>
            <a:r>
              <a:rPr lang="es-AR" dirty="0"/>
              <a:t> </a:t>
            </a:r>
            <a:r>
              <a:rPr lang="es-AR" dirty="0" err="1"/>
              <a:t>thinking</a:t>
            </a:r>
            <a:r>
              <a:rPr lang="es-AR" dirty="0"/>
              <a:t> </a:t>
            </a:r>
            <a:r>
              <a:rPr lang="es-AR" dirty="0" err="1"/>
              <a:t>of</a:t>
            </a:r>
            <a:r>
              <a:rPr lang="es-AR" dirty="0"/>
              <a:t> </a:t>
            </a:r>
            <a:r>
              <a:rPr lang="es-AR" dirty="0" err="1"/>
              <a:t>arrows</a:t>
            </a:r>
            <a:r>
              <a:rPr lang="es-AR" dirty="0"/>
              <a:t> as </a:t>
            </a:r>
            <a:r>
              <a:rPr lang="es-AR" dirty="0" err="1"/>
              <a:t>segments</a:t>
            </a:r>
            <a:r>
              <a:rPr lang="es-AR" dirty="0"/>
              <a:t> </a:t>
            </a:r>
            <a:r>
              <a:rPr lang="es-AR" dirty="0" err="1"/>
              <a:t>that</a:t>
            </a:r>
            <a:r>
              <a:rPr lang="es-AR" dirty="0"/>
              <a:t> </a:t>
            </a:r>
            <a:r>
              <a:rPr lang="es-AR" dirty="0" err="1"/>
              <a:t>join</a:t>
            </a:r>
            <a:r>
              <a:rPr lang="es-AR" dirty="0"/>
              <a:t> </a:t>
            </a:r>
            <a:r>
              <a:rPr lang="es-AR" dirty="0" err="1"/>
              <a:t>two</a:t>
            </a:r>
            <a:r>
              <a:rPr lang="es-AR" dirty="0"/>
              <a:t> </a:t>
            </a:r>
            <a:r>
              <a:rPr lang="es-AR" dirty="0" err="1"/>
              <a:t>points</a:t>
            </a:r>
            <a:r>
              <a:rPr lang="es-AR" dirty="0"/>
              <a:t> in x and y </a:t>
            </a:r>
            <a:r>
              <a:rPr lang="es-AR" dirty="0" err="1"/>
              <a:t>units</a:t>
            </a:r>
            <a:r>
              <a:rPr lang="es-AR" dirty="0"/>
              <a:t> </a:t>
            </a:r>
            <a:r>
              <a:rPr lang="es-AR" dirty="0" err="1"/>
              <a:t>instead</a:t>
            </a:r>
            <a:r>
              <a:rPr lang="es-AR" dirty="0"/>
              <a:t> </a:t>
            </a:r>
            <a:r>
              <a:rPr lang="es-AR" dirty="0" err="1"/>
              <a:t>of</a:t>
            </a:r>
            <a:r>
              <a:rPr lang="es-AR" dirty="0"/>
              <a:t> a </a:t>
            </a:r>
            <a:r>
              <a:rPr lang="es-AR" dirty="0" err="1"/>
              <a:t>graphical</a:t>
            </a:r>
            <a:r>
              <a:rPr lang="es-AR" dirty="0"/>
              <a:t> </a:t>
            </a:r>
            <a:r>
              <a:rPr lang="es-AR" dirty="0" err="1"/>
              <a:t>representation</a:t>
            </a:r>
            <a:r>
              <a:rPr lang="es-AR" dirty="0"/>
              <a:t> </a:t>
            </a:r>
            <a:r>
              <a:rPr lang="es-AR" dirty="0" err="1"/>
              <a:t>of</a:t>
            </a:r>
            <a:r>
              <a:rPr lang="es-AR" dirty="0"/>
              <a:t> </a:t>
            </a:r>
            <a:r>
              <a:rPr lang="es-AR" dirty="0" err="1"/>
              <a:t>two</a:t>
            </a:r>
            <a:r>
              <a:rPr lang="es-AR" dirty="0"/>
              <a:t> variables (</a:t>
            </a:r>
            <a:r>
              <a:rPr lang="es-AR" dirty="0" err="1"/>
              <a:t>magnitude</a:t>
            </a:r>
            <a:r>
              <a:rPr lang="es-AR" dirty="0"/>
              <a:t> and </a:t>
            </a:r>
            <a:r>
              <a:rPr lang="es-AR" dirty="0" err="1"/>
              <a:t>direction</a:t>
            </a:r>
            <a:r>
              <a:rPr lang="es-AR" dirty="0"/>
              <a:t>) in a </a:t>
            </a:r>
            <a:r>
              <a:rPr lang="es-AR" dirty="0" err="1"/>
              <a:t>point</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Al usar una proyección cartográfica, las flechas que “cruzan” el meridiano 0 darían toda la vuelta, creando estas líneas rectas horizontales muy molestas. </a:t>
            </a:r>
          </a:p>
          <a:p>
            <a:endParaRPr lang="es-AR" dirty="0"/>
          </a:p>
          <a:p>
            <a:r>
              <a:rPr lang="es-AR" dirty="0"/>
              <a:t>Por estos y otros problemas, queda claro que la forma “canónica” de graficar flechas con ggplot2 no es satisfactoria. Hay un paquete llamado </a:t>
            </a:r>
            <a:r>
              <a:rPr lang="es-AR" dirty="0" err="1"/>
              <a:t>ggquiver</a:t>
            </a:r>
            <a:r>
              <a:rPr lang="es-AR" dirty="0"/>
              <a:t> que facilita un poco la creación de flechas pero que tiene estos mismos problemas.. </a:t>
            </a:r>
          </a:p>
          <a:p>
            <a:endParaRPr lang="es-AR" dirty="0"/>
          </a:p>
          <a:p>
            <a:r>
              <a:rPr lang="es-AR" dirty="0"/>
              <a:t>La cuestión radica en la confusión conceptual de describir las flechas según su punto inicial y final </a:t>
            </a:r>
            <a:r>
              <a:rPr lang="es-AR" b="1" dirty="0"/>
              <a:t>en las unidades de x e y</a:t>
            </a:r>
            <a:r>
              <a:rPr lang="es-AR" b="0" dirty="0"/>
              <a:t> cuando en realidad la flecha es un elemento gráfico independiente de las coordenadas que no es más que una forma de representar información de magnitud y dirección. </a:t>
            </a:r>
            <a:endParaRPr lang="es-AR" dirty="0"/>
          </a:p>
          <a:p>
            <a:endParaRPr lang="es-AR" dirty="0"/>
          </a:p>
        </p:txBody>
      </p:sp>
      <p:sp>
        <p:nvSpPr>
          <p:cNvPr id="4" name="Slide Number Placeholder 3"/>
          <p:cNvSpPr>
            <a:spLocks noGrp="1"/>
          </p:cNvSpPr>
          <p:nvPr>
            <p:ph type="sldNum" sz="quarter" idx="10"/>
          </p:nvPr>
        </p:nvSpPr>
        <p:spPr/>
        <p:txBody>
          <a:bodyPr/>
          <a:lstStyle/>
          <a:p>
            <a:fld id="{1E238065-DE38-4E1F-8FC6-4F9459B13AE4}" type="slidenum">
              <a:rPr lang="en-GB" smtClean="0"/>
              <a:t>17</a:t>
            </a:fld>
            <a:endParaRPr lang="en-GB"/>
          </a:p>
        </p:txBody>
      </p:sp>
    </p:spTree>
    <p:extLst>
      <p:ext uri="{BB962C8B-B14F-4D97-AF65-F5344CB8AC3E}">
        <p14:creationId xmlns:p14="http://schemas.microsoft.com/office/powerpoint/2010/main" val="1415451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Si se usan coordenadas polares, esta extensión de los límites genera que los extremos no coincidan. Además, si hay flechas largas, éstas aparecen curvadas .</a:t>
            </a:r>
          </a:p>
          <a:p>
            <a:endParaRPr lang="es-AR" dirty="0"/>
          </a:p>
          <a:p>
            <a:r>
              <a:rPr lang="es-AR" dirty="0"/>
              <a:t>Por otro lado, ¿está bien que las flechas giren y cambien de dirección al cambiar las coordenadas? En este caso está más o menos claro que sí…</a:t>
            </a:r>
          </a:p>
        </p:txBody>
      </p:sp>
      <p:sp>
        <p:nvSpPr>
          <p:cNvPr id="4" name="Slide Number Placeholder 3"/>
          <p:cNvSpPr>
            <a:spLocks noGrp="1"/>
          </p:cNvSpPr>
          <p:nvPr>
            <p:ph type="sldNum" sz="quarter" idx="10"/>
          </p:nvPr>
        </p:nvSpPr>
        <p:spPr/>
        <p:txBody>
          <a:bodyPr/>
          <a:lstStyle/>
          <a:p>
            <a:fld id="{1E238065-DE38-4E1F-8FC6-4F9459B13AE4}" type="slidenum">
              <a:rPr lang="en-GB" smtClean="0"/>
              <a:t>18</a:t>
            </a:fld>
            <a:endParaRPr lang="en-GB"/>
          </a:p>
        </p:txBody>
      </p:sp>
    </p:spTree>
    <p:extLst>
      <p:ext uri="{BB962C8B-B14F-4D97-AF65-F5344CB8AC3E}">
        <p14:creationId xmlns:p14="http://schemas.microsoft.com/office/powerpoint/2010/main" val="1136225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Pero y este? Acá las flechas representan la dirección y magnitud del viento medio en un punto a lo largo del año. En este caso hay que preservar la dirección de las flechas en cualquier transformación de los ejes. ¡Esto también incluye cambios en la relación de aspecto del gráfico!</a:t>
            </a:r>
          </a:p>
        </p:txBody>
      </p:sp>
      <p:sp>
        <p:nvSpPr>
          <p:cNvPr id="4" name="Slide Number Placeholder 3"/>
          <p:cNvSpPr>
            <a:spLocks noGrp="1"/>
          </p:cNvSpPr>
          <p:nvPr>
            <p:ph type="sldNum" sz="quarter" idx="10"/>
          </p:nvPr>
        </p:nvSpPr>
        <p:spPr/>
        <p:txBody>
          <a:bodyPr/>
          <a:lstStyle/>
          <a:p>
            <a:fld id="{1E238065-DE38-4E1F-8FC6-4F9459B13AE4}" type="slidenum">
              <a:rPr lang="en-GB" smtClean="0"/>
              <a:t>19</a:t>
            </a:fld>
            <a:endParaRPr lang="en-GB"/>
          </a:p>
        </p:txBody>
      </p:sp>
    </p:spTree>
    <p:extLst>
      <p:ext uri="{BB962C8B-B14F-4D97-AF65-F5344CB8AC3E}">
        <p14:creationId xmlns:p14="http://schemas.microsoft.com/office/powerpoint/2010/main" val="190813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I imagine </a:t>
            </a:r>
            <a:r>
              <a:rPr lang="es-AR" noProof="0" dirty="0" err="1"/>
              <a:t>not</a:t>
            </a:r>
            <a:r>
              <a:rPr lang="es-AR" noProof="0" dirty="0"/>
              <a:t> </a:t>
            </a:r>
            <a:r>
              <a:rPr lang="es-AR" noProof="0" dirty="0" err="1"/>
              <a:t>many</a:t>
            </a:r>
            <a:r>
              <a:rPr lang="es-AR" noProof="0" dirty="0"/>
              <a:t> </a:t>
            </a:r>
            <a:r>
              <a:rPr lang="es-AR" noProof="0" dirty="0" err="1"/>
              <a:t>of</a:t>
            </a:r>
            <a:r>
              <a:rPr lang="es-AR" noProof="0" dirty="0"/>
              <a:t> </a:t>
            </a:r>
            <a:r>
              <a:rPr lang="es-AR" noProof="0" dirty="0" err="1"/>
              <a:t>you</a:t>
            </a:r>
            <a:r>
              <a:rPr lang="es-AR" noProof="0" dirty="0"/>
              <a:t> </a:t>
            </a:r>
            <a:r>
              <a:rPr lang="es-AR" b="1" noProof="0" dirty="0"/>
              <a:t>are </a:t>
            </a:r>
            <a:r>
              <a:rPr lang="es-AR" b="1" noProof="0" dirty="0" err="1"/>
              <a:t>not</a:t>
            </a:r>
            <a:r>
              <a:rPr lang="es-AR" noProof="0" dirty="0"/>
              <a:t> </a:t>
            </a:r>
            <a:r>
              <a:rPr lang="es-AR" noProof="0" dirty="0" err="1"/>
              <a:t>meteorologists</a:t>
            </a:r>
            <a:r>
              <a:rPr lang="es-AR" noProof="0" dirty="0"/>
              <a:t>, </a:t>
            </a:r>
            <a:r>
              <a:rPr lang="es-AR" noProof="0" dirty="0" err="1"/>
              <a:t>but</a:t>
            </a:r>
            <a:r>
              <a:rPr lang="es-AR" noProof="0" dirty="0"/>
              <a:t> </a:t>
            </a:r>
            <a:r>
              <a:rPr lang="es-AR" noProof="0" dirty="0" err="1"/>
              <a:t>just</a:t>
            </a:r>
            <a:r>
              <a:rPr lang="es-AR" noProof="0" dirty="0"/>
              <a:t> in case, I </a:t>
            </a:r>
            <a:r>
              <a:rPr lang="es-AR" noProof="0" dirty="0" err="1"/>
              <a:t>believe</a:t>
            </a:r>
            <a:r>
              <a:rPr lang="es-AR" noProof="0" dirty="0"/>
              <a:t> </a:t>
            </a:r>
            <a:r>
              <a:rPr lang="es-AR" noProof="0" dirty="0" err="1"/>
              <a:t>that</a:t>
            </a:r>
            <a:r>
              <a:rPr lang="es-AR" noProof="0" dirty="0"/>
              <a:t> </a:t>
            </a:r>
            <a:r>
              <a:rPr lang="es-AR" noProof="0" dirty="0" err="1"/>
              <a:t>to</a:t>
            </a:r>
            <a:r>
              <a:rPr lang="es-AR" noProof="0" dirty="0"/>
              <a:t> </a:t>
            </a:r>
            <a:r>
              <a:rPr lang="es-AR" noProof="0" dirty="0" err="1"/>
              <a:t>appreciate</a:t>
            </a:r>
            <a:r>
              <a:rPr lang="es-AR" noProof="0" dirty="0"/>
              <a:t> </a:t>
            </a:r>
            <a:r>
              <a:rPr lang="es-AR" noProof="0" dirty="0" err="1"/>
              <a:t>the</a:t>
            </a:r>
            <a:r>
              <a:rPr lang="es-AR" noProof="0" dirty="0"/>
              <a:t> </a:t>
            </a:r>
            <a:r>
              <a:rPr lang="es-AR" noProof="0" dirty="0" err="1"/>
              <a:t>problems</a:t>
            </a:r>
            <a:r>
              <a:rPr lang="es-AR" noProof="0" dirty="0"/>
              <a:t> </a:t>
            </a:r>
            <a:r>
              <a:rPr lang="es-AR" noProof="0" dirty="0" err="1"/>
              <a:t>that</a:t>
            </a:r>
            <a:r>
              <a:rPr lang="es-AR" noProof="0" dirty="0"/>
              <a:t> </a:t>
            </a:r>
            <a:r>
              <a:rPr lang="es-AR" noProof="0" dirty="0" err="1"/>
              <a:t>metR</a:t>
            </a:r>
            <a:r>
              <a:rPr lang="es-AR" noProof="0" dirty="0"/>
              <a:t> </a:t>
            </a:r>
            <a:r>
              <a:rPr lang="es-AR" noProof="0" dirty="0" err="1"/>
              <a:t>addresses</a:t>
            </a:r>
            <a:r>
              <a:rPr lang="es-AR" noProof="0" dirty="0"/>
              <a:t> </a:t>
            </a:r>
            <a:r>
              <a:rPr lang="es-AR" noProof="0" dirty="0" err="1"/>
              <a:t>it’s</a:t>
            </a:r>
            <a:r>
              <a:rPr lang="es-AR" noProof="0" dirty="0"/>
              <a:t> </a:t>
            </a:r>
            <a:r>
              <a:rPr lang="es-AR" noProof="0" dirty="0" err="1"/>
              <a:t>first</a:t>
            </a:r>
            <a:r>
              <a:rPr lang="es-AR" noProof="0" dirty="0"/>
              <a:t> </a:t>
            </a:r>
            <a:r>
              <a:rPr lang="es-AR" noProof="0" dirty="0" err="1"/>
              <a:t>important</a:t>
            </a:r>
            <a:r>
              <a:rPr lang="es-AR" noProof="0" dirty="0"/>
              <a:t> </a:t>
            </a:r>
            <a:r>
              <a:rPr lang="es-AR" noProof="0" dirty="0" err="1"/>
              <a:t>to</a:t>
            </a:r>
            <a:r>
              <a:rPr lang="es-AR" noProof="0" dirty="0"/>
              <a:t> </a:t>
            </a:r>
            <a:r>
              <a:rPr lang="es-AR" noProof="0" dirty="0" err="1"/>
              <a:t>thave</a:t>
            </a:r>
            <a:r>
              <a:rPr lang="es-AR" noProof="0" dirty="0"/>
              <a:t> </a:t>
            </a:r>
            <a:r>
              <a:rPr lang="es-AR" noProof="0" dirty="0" err="1"/>
              <a:t>an</a:t>
            </a:r>
            <a:r>
              <a:rPr lang="es-AR" noProof="0" dirty="0"/>
              <a:t> idea </a:t>
            </a:r>
            <a:r>
              <a:rPr lang="es-AR" noProof="0" dirty="0" err="1"/>
              <a:t>of</a:t>
            </a:r>
            <a:r>
              <a:rPr lang="es-AR" noProof="0" dirty="0"/>
              <a:t> </a:t>
            </a:r>
            <a:r>
              <a:rPr lang="es-AR" noProof="0" dirty="0" err="1"/>
              <a:t>the</a:t>
            </a:r>
            <a:r>
              <a:rPr lang="es-AR" noProof="0" dirty="0"/>
              <a:t> “</a:t>
            </a:r>
            <a:r>
              <a:rPr lang="es-AR" noProof="0" dirty="0" err="1"/>
              <a:t>dialiect</a:t>
            </a:r>
            <a:r>
              <a:rPr lang="es-AR" noProof="0" dirty="0"/>
              <a:t>” </a:t>
            </a:r>
            <a:r>
              <a:rPr lang="es-AR" noProof="0" dirty="0" err="1"/>
              <a:t>we</a:t>
            </a:r>
            <a:r>
              <a:rPr lang="es-AR" noProof="0" dirty="0"/>
              <a:t> </a:t>
            </a:r>
            <a:r>
              <a:rPr lang="es-AR" noProof="0" dirty="0" err="1"/>
              <a:t>meteorologists</a:t>
            </a:r>
            <a:r>
              <a:rPr lang="es-AR" noProof="0" dirty="0"/>
              <a:t> use </a:t>
            </a:r>
            <a:r>
              <a:rPr lang="es-AR" noProof="0" dirty="0" err="1"/>
              <a:t>to</a:t>
            </a:r>
            <a:r>
              <a:rPr lang="es-AR" noProof="0" dirty="0"/>
              <a:t> </a:t>
            </a:r>
            <a:r>
              <a:rPr lang="es-AR" noProof="0" dirty="0" err="1"/>
              <a:t>visualise</a:t>
            </a:r>
            <a:r>
              <a:rPr lang="es-AR" noProof="0" dirty="0"/>
              <a:t> and </a:t>
            </a:r>
            <a:r>
              <a:rPr lang="es-AR" noProof="0" dirty="0" err="1"/>
              <a:t>communicate</a:t>
            </a:r>
            <a:r>
              <a:rPr lang="es-AR" noProof="0" dirty="0"/>
              <a:t> data.</a:t>
            </a:r>
          </a:p>
          <a:p>
            <a:r>
              <a:rPr lang="es-AR" noProof="0" dirty="0" err="1"/>
              <a:t>This</a:t>
            </a:r>
            <a:r>
              <a:rPr lang="es-AR" noProof="0" dirty="0"/>
              <a:t> </a:t>
            </a:r>
            <a:r>
              <a:rPr lang="es-AR" noProof="0" dirty="0" err="1"/>
              <a:t>is</a:t>
            </a:r>
            <a:r>
              <a:rPr lang="es-AR" noProof="0" dirty="0"/>
              <a:t> de default output </a:t>
            </a:r>
            <a:r>
              <a:rPr lang="es-AR" noProof="0" dirty="0" err="1"/>
              <a:t>from</a:t>
            </a:r>
            <a:r>
              <a:rPr lang="es-AR" noProof="0" dirty="0"/>
              <a:t> </a:t>
            </a:r>
            <a:r>
              <a:rPr lang="es-AR" noProof="0" dirty="0" err="1"/>
              <a:t>one</a:t>
            </a:r>
            <a:r>
              <a:rPr lang="es-AR" noProof="0" dirty="0"/>
              <a:t> </a:t>
            </a:r>
            <a:r>
              <a:rPr lang="es-AR" noProof="0" dirty="0" err="1"/>
              <a:t>of</a:t>
            </a:r>
            <a:r>
              <a:rPr lang="es-AR" noProof="0" dirty="0"/>
              <a:t> </a:t>
            </a:r>
            <a:r>
              <a:rPr lang="es-AR" noProof="0" dirty="0" err="1"/>
              <a:t>the</a:t>
            </a:r>
            <a:r>
              <a:rPr lang="es-AR" noProof="0" dirty="0"/>
              <a:t> </a:t>
            </a:r>
            <a:r>
              <a:rPr lang="es-AR" noProof="0" dirty="0" err="1"/>
              <a:t>most</a:t>
            </a:r>
            <a:r>
              <a:rPr lang="es-AR" noProof="0" dirty="0"/>
              <a:t> </a:t>
            </a:r>
            <a:r>
              <a:rPr lang="es-AR" noProof="0" dirty="0" err="1"/>
              <a:t>commonly</a:t>
            </a:r>
            <a:r>
              <a:rPr lang="es-AR" noProof="0" dirty="0"/>
              <a:t> </a:t>
            </a:r>
            <a:r>
              <a:rPr lang="es-AR" noProof="0" dirty="0" err="1"/>
              <a:t>used</a:t>
            </a:r>
            <a:r>
              <a:rPr lang="es-AR" noProof="0" dirty="0"/>
              <a:t> </a:t>
            </a:r>
            <a:r>
              <a:rPr lang="es-AR" noProof="0" dirty="0" err="1"/>
              <a:t>datasets</a:t>
            </a:r>
            <a:r>
              <a:rPr lang="es-AR" noProof="0" dirty="0"/>
              <a:t> in </a:t>
            </a:r>
            <a:r>
              <a:rPr lang="es-AR" noProof="0" dirty="0" err="1"/>
              <a:t>atmospheric</a:t>
            </a:r>
            <a:r>
              <a:rPr lang="es-AR" noProof="0" dirty="0"/>
              <a:t> </a:t>
            </a:r>
            <a:r>
              <a:rPr lang="es-AR" noProof="0" dirty="0" err="1"/>
              <a:t>sciences</a:t>
            </a:r>
            <a:r>
              <a:rPr lang="es-AR" noProof="0" dirty="0"/>
              <a:t> and </a:t>
            </a:r>
            <a:r>
              <a:rPr lang="es-AR" noProof="0" dirty="0" err="1"/>
              <a:t>is</a:t>
            </a:r>
            <a:r>
              <a:rPr lang="es-AR" noProof="0" dirty="0"/>
              <a:t> more </a:t>
            </a:r>
            <a:r>
              <a:rPr lang="es-AR" noProof="0" dirty="0" err="1"/>
              <a:t>or</a:t>
            </a:r>
            <a:r>
              <a:rPr lang="es-AR" noProof="0" dirty="0"/>
              <a:t> les </a:t>
            </a:r>
            <a:r>
              <a:rPr lang="es-AR" noProof="0" dirty="0" err="1"/>
              <a:t>what</a:t>
            </a:r>
            <a:r>
              <a:rPr lang="es-AR" noProof="0" dirty="0"/>
              <a:t> </a:t>
            </a:r>
            <a:r>
              <a:rPr lang="es-AR" noProof="0" dirty="0" err="1"/>
              <a:t>we</a:t>
            </a:r>
            <a:r>
              <a:rPr lang="es-AR" noProof="0" dirty="0"/>
              <a:t> </a:t>
            </a:r>
            <a:r>
              <a:rPr lang="es-AR" noProof="0" dirty="0" err="1"/>
              <a:t>want</a:t>
            </a:r>
            <a:r>
              <a:rPr lang="es-AR" noProof="0" dirty="0"/>
              <a:t> </a:t>
            </a:r>
            <a:r>
              <a:rPr lang="es-AR" noProof="0" dirty="0" err="1"/>
              <a:t>to</a:t>
            </a:r>
            <a:r>
              <a:rPr lang="es-AR" noProof="0" dirty="0"/>
              <a:t> reproduce. </a:t>
            </a:r>
            <a:r>
              <a:rPr lang="es-AR" noProof="0" dirty="0" err="1"/>
              <a:t>Filled</a:t>
            </a:r>
            <a:r>
              <a:rPr lang="es-AR" noProof="0" dirty="0"/>
              <a:t> </a:t>
            </a:r>
            <a:r>
              <a:rPr lang="es-AR" noProof="0" dirty="0" err="1"/>
              <a:t>contours</a:t>
            </a:r>
            <a:r>
              <a:rPr lang="es-AR" noProof="0" dirty="0"/>
              <a:t> </a:t>
            </a:r>
            <a:r>
              <a:rPr lang="es-AR" noProof="0" dirty="0" err="1"/>
              <a:t>with</a:t>
            </a:r>
            <a:r>
              <a:rPr lang="es-AR" noProof="0" dirty="0"/>
              <a:t> </a:t>
            </a:r>
            <a:r>
              <a:rPr lang="es-AR" noProof="0" dirty="0" err="1"/>
              <a:t>labels</a:t>
            </a:r>
            <a:r>
              <a:rPr lang="es-AR" noProof="0" dirty="0"/>
              <a:t> are </a:t>
            </a:r>
            <a:r>
              <a:rPr lang="es-AR" noProof="0" dirty="0" err="1"/>
              <a:t>usually</a:t>
            </a:r>
            <a:r>
              <a:rPr lang="es-AR" noProof="0" dirty="0"/>
              <a:t> </a:t>
            </a:r>
            <a:r>
              <a:rPr lang="es-AR" noProof="0" dirty="0" err="1"/>
              <a:t>preffered</a:t>
            </a:r>
            <a:r>
              <a:rPr lang="es-AR" noProof="0" dirty="0"/>
              <a:t> </a:t>
            </a:r>
            <a:r>
              <a:rPr lang="es-AR" noProof="0" dirty="0" err="1"/>
              <a:t>to</a:t>
            </a:r>
            <a:r>
              <a:rPr lang="es-AR" noProof="0" dirty="0"/>
              <a:t> </a:t>
            </a:r>
            <a:r>
              <a:rPr lang="es-AR" noProof="0" dirty="0" err="1"/>
              <a:t>raster</a:t>
            </a:r>
            <a:r>
              <a:rPr lang="es-AR" noProof="0" dirty="0"/>
              <a:t> </a:t>
            </a:r>
            <a:r>
              <a:rPr lang="es-AR" noProof="0" dirty="0" err="1"/>
              <a:t>images</a:t>
            </a:r>
            <a:r>
              <a:rPr lang="es-AR" noProof="0" dirty="0"/>
              <a:t>. </a:t>
            </a:r>
            <a:r>
              <a:rPr lang="es-AR" noProof="0" dirty="0" err="1"/>
              <a:t>Since</a:t>
            </a:r>
            <a:r>
              <a:rPr lang="es-AR" noProof="0" dirty="0"/>
              <a:t> </a:t>
            </a:r>
            <a:r>
              <a:rPr lang="es-AR" noProof="0" dirty="0" err="1"/>
              <a:t>this</a:t>
            </a:r>
            <a:r>
              <a:rPr lang="es-AR" noProof="0" dirty="0"/>
              <a:t> </a:t>
            </a:r>
            <a:r>
              <a:rPr lang="es-AR" noProof="0" dirty="0" err="1"/>
              <a:t>field</a:t>
            </a:r>
            <a:r>
              <a:rPr lang="es-AR" noProof="0" dirty="0"/>
              <a:t> </a:t>
            </a:r>
            <a:r>
              <a:rPr lang="es-AR" noProof="0" dirty="0" err="1"/>
              <a:t>represents</a:t>
            </a:r>
            <a:r>
              <a:rPr lang="es-AR" noProof="0" dirty="0"/>
              <a:t> </a:t>
            </a:r>
            <a:r>
              <a:rPr lang="es-AR" noProof="0" dirty="0" err="1"/>
              <a:t>anomalies</a:t>
            </a:r>
            <a:r>
              <a:rPr lang="es-AR" noProof="0" dirty="0"/>
              <a:t> </a:t>
            </a:r>
            <a:r>
              <a:rPr lang="es-AR" noProof="0" dirty="0" err="1"/>
              <a:t>with</a:t>
            </a:r>
            <a:r>
              <a:rPr lang="es-AR" noProof="0" dirty="0"/>
              <a:t> </a:t>
            </a:r>
            <a:r>
              <a:rPr lang="es-AR" noProof="0" dirty="0" err="1"/>
              <a:t>respect</a:t>
            </a:r>
            <a:r>
              <a:rPr lang="es-AR" noProof="0" dirty="0"/>
              <a:t> </a:t>
            </a:r>
            <a:r>
              <a:rPr lang="es-AR" noProof="0" dirty="0" err="1"/>
              <a:t>to</a:t>
            </a:r>
            <a:r>
              <a:rPr lang="es-AR" noProof="0" dirty="0"/>
              <a:t> </a:t>
            </a:r>
            <a:r>
              <a:rPr lang="es-AR" noProof="0" dirty="0" err="1"/>
              <a:t>the</a:t>
            </a:r>
            <a:r>
              <a:rPr lang="es-AR" noProof="0" dirty="0"/>
              <a:t> mean, </a:t>
            </a:r>
            <a:r>
              <a:rPr lang="es-AR" noProof="0" dirty="0" err="1"/>
              <a:t>values</a:t>
            </a:r>
            <a:r>
              <a:rPr lang="es-AR" noProof="0" dirty="0"/>
              <a:t> </a:t>
            </a:r>
            <a:r>
              <a:rPr lang="es-AR" noProof="0" dirty="0" err="1"/>
              <a:t>near</a:t>
            </a:r>
            <a:r>
              <a:rPr lang="es-AR" noProof="0" dirty="0"/>
              <a:t> </a:t>
            </a:r>
            <a:r>
              <a:rPr lang="es-AR" noProof="0" dirty="0" err="1"/>
              <a:t>zero</a:t>
            </a:r>
            <a:r>
              <a:rPr lang="es-AR" noProof="0" dirty="0"/>
              <a:t> are </a:t>
            </a:r>
            <a:r>
              <a:rPr lang="es-AR" noProof="0" dirty="0" err="1"/>
              <a:t>not</a:t>
            </a:r>
            <a:r>
              <a:rPr lang="es-AR" noProof="0" dirty="0"/>
              <a:t> </a:t>
            </a:r>
            <a:r>
              <a:rPr lang="es-AR" noProof="0" dirty="0" err="1"/>
              <a:t>shown</a:t>
            </a:r>
            <a:r>
              <a:rPr lang="es-AR" noProof="0" dirty="0"/>
              <a:t>.</a:t>
            </a:r>
          </a:p>
          <a:p>
            <a:endParaRPr lang="es-AR" b="0" noProof="0" dirty="0"/>
          </a:p>
          <a:p>
            <a:r>
              <a:rPr lang="es-AR" b="0" noProof="0" dirty="0" err="1"/>
              <a:t>Something</a:t>
            </a:r>
            <a:r>
              <a:rPr lang="es-AR" b="0" noProof="0" dirty="0"/>
              <a:t> </a:t>
            </a:r>
            <a:r>
              <a:rPr lang="es-AR" b="0" noProof="0" dirty="0" err="1"/>
              <a:t>we</a:t>
            </a:r>
            <a:r>
              <a:rPr lang="es-AR" b="0" noProof="0" dirty="0"/>
              <a:t> </a:t>
            </a:r>
            <a:r>
              <a:rPr lang="es-AR" b="0" noProof="0" dirty="0" err="1"/>
              <a:t>don’t</a:t>
            </a:r>
            <a:r>
              <a:rPr lang="es-AR" b="0" noProof="0" dirty="0"/>
              <a:t> </a:t>
            </a:r>
            <a:r>
              <a:rPr lang="es-AR" b="0" noProof="0" dirty="0" err="1"/>
              <a:t>want</a:t>
            </a:r>
            <a:r>
              <a:rPr lang="es-AR" b="0" noProof="0" dirty="0"/>
              <a:t> </a:t>
            </a:r>
            <a:r>
              <a:rPr lang="es-AR" b="0" noProof="0" dirty="0" err="1"/>
              <a:t>to</a:t>
            </a:r>
            <a:r>
              <a:rPr lang="es-AR" b="0" noProof="0" dirty="0"/>
              <a:t> reproduce, </a:t>
            </a:r>
            <a:r>
              <a:rPr lang="es-AR" b="0" noProof="0" dirty="0" err="1"/>
              <a:t>however</a:t>
            </a:r>
            <a:r>
              <a:rPr lang="es-AR" b="0" noProof="0" dirty="0"/>
              <a:t>,…</a:t>
            </a:r>
          </a:p>
          <a:p>
            <a:endParaRPr lang="es-AR" b="0" noProof="0" dirty="0"/>
          </a:p>
          <a:p>
            <a:r>
              <a:rPr lang="es-AR" b="0" noProof="0" dirty="0"/>
              <a:t>Ah, una cosa que </a:t>
            </a:r>
            <a:r>
              <a:rPr lang="es-AR" b="1" noProof="0" dirty="0"/>
              <a:t>no</a:t>
            </a:r>
            <a:r>
              <a:rPr lang="es-AR" b="0" noProof="0" dirty="0"/>
              <a:t> queremos reproducir es </a:t>
            </a:r>
            <a:endParaRPr lang="es-AR" noProof="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err="1"/>
              <a:t>geom_vector</a:t>
            </a:r>
            <a:r>
              <a:rPr lang="es-AR" dirty="0"/>
              <a:t> </a:t>
            </a:r>
            <a:r>
              <a:rPr lang="es-AR" dirty="0" err="1"/>
              <a:t>takes</a:t>
            </a:r>
            <a:r>
              <a:rPr lang="es-AR" dirty="0"/>
              <a:t> </a:t>
            </a:r>
            <a:r>
              <a:rPr lang="es-AR" dirty="0" err="1"/>
              <a:t>all</a:t>
            </a:r>
            <a:r>
              <a:rPr lang="es-AR" dirty="0"/>
              <a:t> </a:t>
            </a:r>
            <a:r>
              <a:rPr lang="es-AR" dirty="0" err="1"/>
              <a:t>of</a:t>
            </a:r>
            <a:r>
              <a:rPr lang="es-AR" dirty="0"/>
              <a:t> </a:t>
            </a:r>
            <a:r>
              <a:rPr lang="es-AR" dirty="0" err="1"/>
              <a:t>this</a:t>
            </a:r>
            <a:r>
              <a:rPr lang="es-AR" dirty="0"/>
              <a:t> </a:t>
            </a:r>
            <a:r>
              <a:rPr lang="es-AR" dirty="0" err="1"/>
              <a:t>into</a:t>
            </a:r>
            <a:r>
              <a:rPr lang="es-AR" dirty="0"/>
              <a:t> </a:t>
            </a:r>
            <a:r>
              <a:rPr lang="es-AR" dirty="0" err="1"/>
              <a:t>account</a:t>
            </a:r>
            <a:r>
              <a:rPr lang="es-AR" dirty="0"/>
              <a:t> </a:t>
            </a:r>
            <a:r>
              <a:rPr lang="es-AR" dirty="0" err="1"/>
              <a:t>to</a:t>
            </a:r>
            <a:r>
              <a:rPr lang="es-AR" dirty="0"/>
              <a:t> </a:t>
            </a:r>
            <a:r>
              <a:rPr lang="es-AR" dirty="0" err="1"/>
              <a:t>draw</a:t>
            </a:r>
            <a:r>
              <a:rPr lang="es-AR" dirty="0"/>
              <a:t> </a:t>
            </a:r>
            <a:r>
              <a:rPr lang="es-AR" dirty="0" err="1"/>
              <a:t>proper</a:t>
            </a:r>
            <a:r>
              <a:rPr lang="es-AR" dirty="0"/>
              <a:t> </a:t>
            </a:r>
            <a:r>
              <a:rPr lang="es-AR" dirty="0" err="1"/>
              <a:t>arrows</a:t>
            </a:r>
            <a:r>
              <a:rPr lang="es-AR" dirty="0"/>
              <a:t> plus </a:t>
            </a:r>
            <a:r>
              <a:rPr lang="es-AR" dirty="0" err="1"/>
              <a:t>some</a:t>
            </a:r>
            <a:r>
              <a:rPr lang="es-AR" dirty="0"/>
              <a:t> </a:t>
            </a:r>
            <a:r>
              <a:rPr lang="es-AR" dirty="0" err="1"/>
              <a:t>useful</a:t>
            </a:r>
            <a:r>
              <a:rPr lang="es-AR" dirty="0"/>
              <a:t> </a:t>
            </a:r>
            <a:r>
              <a:rPr lang="es-AR" dirty="0" err="1"/>
              <a:t>parameters</a:t>
            </a:r>
            <a:r>
              <a:rPr lang="es-AR" dirty="0"/>
              <a:t> </a:t>
            </a:r>
            <a:r>
              <a:rPr lang="es-AR" dirty="0" err="1"/>
              <a:t>to</a:t>
            </a:r>
            <a:r>
              <a:rPr lang="es-AR" dirty="0"/>
              <a:t> reduce </a:t>
            </a:r>
            <a:r>
              <a:rPr lang="es-AR" dirty="0" err="1"/>
              <a:t>the</a:t>
            </a:r>
            <a:r>
              <a:rPr lang="es-AR" dirty="0"/>
              <a:t> </a:t>
            </a:r>
            <a:r>
              <a:rPr lang="es-AR" dirty="0" err="1"/>
              <a:t>grid</a:t>
            </a:r>
            <a:r>
              <a:rPr lang="es-AR" dirty="0"/>
              <a:t> </a:t>
            </a:r>
            <a:r>
              <a:rPr lang="es-AR" dirty="0" err="1"/>
              <a:t>density</a:t>
            </a:r>
            <a:r>
              <a:rPr lang="es-AR" dirty="0"/>
              <a:t>. </a:t>
            </a:r>
          </a:p>
          <a:p>
            <a:r>
              <a:rPr lang="es-AR" dirty="0" err="1"/>
              <a:t>I’m</a:t>
            </a:r>
            <a:r>
              <a:rPr lang="es-AR" dirty="0"/>
              <a:t> </a:t>
            </a:r>
            <a:r>
              <a:rPr lang="es-AR" dirty="0" err="1"/>
              <a:t>also</a:t>
            </a:r>
            <a:r>
              <a:rPr lang="es-AR" dirty="0"/>
              <a:t> in </a:t>
            </a:r>
            <a:r>
              <a:rPr lang="es-AR" dirty="0" err="1"/>
              <a:t>the</a:t>
            </a:r>
            <a:r>
              <a:rPr lang="es-AR" dirty="0"/>
              <a:t> </a:t>
            </a:r>
            <a:r>
              <a:rPr lang="es-AR" dirty="0" err="1"/>
              <a:t>process</a:t>
            </a:r>
            <a:r>
              <a:rPr lang="es-AR" dirty="0"/>
              <a:t> </a:t>
            </a:r>
            <a:r>
              <a:rPr lang="es-AR" dirty="0" err="1"/>
              <a:t>of</a:t>
            </a:r>
            <a:r>
              <a:rPr lang="es-AR" dirty="0"/>
              <a:t> </a:t>
            </a:r>
            <a:r>
              <a:rPr lang="es-AR" dirty="0" err="1"/>
              <a:t>developing</a:t>
            </a:r>
            <a:r>
              <a:rPr lang="es-AR" dirty="0"/>
              <a:t> </a:t>
            </a:r>
            <a:r>
              <a:rPr lang="es-AR" dirty="0" err="1"/>
              <a:t>the</a:t>
            </a:r>
            <a:r>
              <a:rPr lang="es-AR" dirty="0"/>
              <a:t> </a:t>
            </a:r>
            <a:r>
              <a:rPr lang="es-AR" dirty="0" err="1"/>
              <a:t>refference</a:t>
            </a:r>
            <a:r>
              <a:rPr lang="es-AR" dirty="0"/>
              <a:t> </a:t>
            </a:r>
            <a:r>
              <a:rPr lang="es-AR" dirty="0" err="1"/>
              <a:t>arrow</a:t>
            </a:r>
            <a:r>
              <a:rPr lang="es-AR" dirty="0"/>
              <a:t> </a:t>
            </a:r>
            <a:r>
              <a:rPr lang="es-AR" dirty="0" err="1"/>
              <a:t>you</a:t>
            </a:r>
            <a:r>
              <a:rPr lang="es-AR" dirty="0"/>
              <a:t> </a:t>
            </a:r>
            <a:r>
              <a:rPr lang="es-AR" dirty="0" err="1"/>
              <a:t>see</a:t>
            </a:r>
            <a:r>
              <a:rPr lang="es-AR" dirty="0"/>
              <a:t> </a:t>
            </a:r>
            <a:r>
              <a:rPr lang="es-AR" dirty="0" err="1"/>
              <a:t>here</a:t>
            </a:r>
            <a:r>
              <a:rPr lang="es-AR" dirty="0"/>
              <a:t> </a:t>
            </a:r>
            <a:r>
              <a:rPr lang="es-AR" dirty="0" err="1"/>
              <a:t>on</a:t>
            </a:r>
            <a:r>
              <a:rPr lang="es-AR" dirty="0"/>
              <a:t> </a:t>
            </a:r>
            <a:r>
              <a:rPr lang="es-AR" dirty="0" err="1"/>
              <a:t>the</a:t>
            </a:r>
            <a:r>
              <a:rPr lang="es-AR" dirty="0"/>
              <a:t> </a:t>
            </a:r>
            <a:r>
              <a:rPr lang="es-AR" dirty="0" err="1"/>
              <a:t>right</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20</a:t>
            </a:fld>
            <a:endParaRPr lang="en-GB"/>
          </a:p>
        </p:txBody>
      </p:sp>
    </p:spTree>
    <p:extLst>
      <p:ext uri="{BB962C8B-B14F-4D97-AF65-F5344CB8AC3E}">
        <p14:creationId xmlns:p14="http://schemas.microsoft.com/office/powerpoint/2010/main" val="1917900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Una forma alternativa para visualizar campos vectoriales son las líneas de corriente, que tienen algunas ventajas con respecto a las flechitas. </a:t>
            </a:r>
          </a:p>
        </p:txBody>
      </p:sp>
      <p:sp>
        <p:nvSpPr>
          <p:cNvPr id="4" name="Slide Number Placeholder 3"/>
          <p:cNvSpPr>
            <a:spLocks noGrp="1"/>
          </p:cNvSpPr>
          <p:nvPr>
            <p:ph type="sldNum" sz="quarter" idx="10"/>
          </p:nvPr>
        </p:nvSpPr>
        <p:spPr/>
        <p:txBody>
          <a:bodyPr/>
          <a:lstStyle/>
          <a:p>
            <a:fld id="{1E238065-DE38-4E1F-8FC6-4F9459B13AE4}" type="slidenum">
              <a:rPr lang="en-GB" smtClean="0"/>
              <a:t>21</a:t>
            </a:fld>
            <a:endParaRPr lang="en-GB"/>
          </a:p>
        </p:txBody>
      </p:sp>
    </p:spTree>
    <p:extLst>
      <p:ext uri="{BB962C8B-B14F-4D97-AF65-F5344CB8AC3E}">
        <p14:creationId xmlns:p14="http://schemas.microsoft.com/office/powerpoint/2010/main" val="1147621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En mi trabajo muchas veces tengo que analizar campos de una cosa que se llama “flujo de actividad de onda” que tiene una magnitud MUUUY distinta entre hemisferios. Al plotearlos con flechas, uno tiene que elegir entre flechas gigantes que tapan todo el gráfico y se van de escala…</a:t>
            </a:r>
          </a:p>
        </p:txBody>
      </p:sp>
      <p:sp>
        <p:nvSpPr>
          <p:cNvPr id="4" name="Slide Number Placeholder 3"/>
          <p:cNvSpPr>
            <a:spLocks noGrp="1"/>
          </p:cNvSpPr>
          <p:nvPr>
            <p:ph type="sldNum" sz="quarter" idx="10"/>
          </p:nvPr>
        </p:nvSpPr>
        <p:spPr/>
        <p:txBody>
          <a:bodyPr/>
          <a:lstStyle/>
          <a:p>
            <a:fld id="{1E238065-DE38-4E1F-8FC6-4F9459B13AE4}" type="slidenum">
              <a:rPr lang="en-GB" smtClean="0"/>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o no ver nada en el hemisferio sur. </a:t>
            </a:r>
          </a:p>
        </p:txBody>
      </p:sp>
      <p:sp>
        <p:nvSpPr>
          <p:cNvPr id="4" name="Slide Number Placeholder 3"/>
          <p:cNvSpPr>
            <a:spLocks noGrp="1"/>
          </p:cNvSpPr>
          <p:nvPr>
            <p:ph type="sldNum" sz="quarter" idx="10"/>
          </p:nvPr>
        </p:nvSpPr>
        <p:spPr/>
        <p:txBody>
          <a:bodyPr/>
          <a:lstStyle/>
          <a:p>
            <a:fld id="{1E238065-DE38-4E1F-8FC6-4F9459B13AE4}" type="slidenum">
              <a:rPr lang="en-GB" smtClean="0"/>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Las líneas de corriente resuelven un poco este problema. Las regiones con magnitud grande y chica pueden convivir en un mismo gráfico. Para el caso de este tipo de flujos, que son una forma de ver hacia donde va la energía, es además más intuitivo, ya que lo que interesa en general no es la magnitud y dirección del flujo en cada punto particular, sino su transporte a lo largo del globo. </a:t>
            </a:r>
          </a:p>
        </p:txBody>
      </p:sp>
      <p:sp>
        <p:nvSpPr>
          <p:cNvPr id="4" name="Slide Number Placeholder 3"/>
          <p:cNvSpPr>
            <a:spLocks noGrp="1"/>
          </p:cNvSpPr>
          <p:nvPr>
            <p:ph type="sldNum" sz="quarter" idx="10"/>
          </p:nvPr>
        </p:nvSpPr>
        <p:spPr/>
        <p:txBody>
          <a:bodyPr/>
          <a:lstStyle/>
          <a:p>
            <a:fld id="{1E238065-DE38-4E1F-8FC6-4F9459B13AE4}" type="slidenum">
              <a:rPr lang="en-GB" smtClean="0"/>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Finalmente, esto es algo que terminé de desarrollar hace poco luego de muchas iteraciones, y es el problema de visualizar datos periódicos. </a:t>
            </a:r>
          </a:p>
          <a:p>
            <a:r>
              <a:rPr lang="es-AR" dirty="0"/>
              <a:t>El problema es que la grilla en la que uno tiene definido los datos no tiene datos en 0 y en 360, porque son el mismo punto y estaría contándolo dos veces. Pero al graficar, sí hay que repetirlo para que no pase lo que ven acá… </a:t>
            </a:r>
          </a:p>
        </p:txBody>
      </p:sp>
      <p:sp>
        <p:nvSpPr>
          <p:cNvPr id="4" name="Slide Number Placeholder 3"/>
          <p:cNvSpPr>
            <a:spLocks noGrp="1"/>
          </p:cNvSpPr>
          <p:nvPr>
            <p:ph type="sldNum" sz="quarter" idx="10"/>
          </p:nvPr>
        </p:nvSpPr>
        <p:spPr/>
        <p:txBody>
          <a:bodyPr/>
          <a:lstStyle/>
          <a:p>
            <a:fld id="{1E238065-DE38-4E1F-8FC6-4F9459B13AE4}" type="slidenum">
              <a:rPr lang="en-GB" smtClean="0"/>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y en cambio quede así. </a:t>
            </a:r>
          </a:p>
          <a:p>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Originalmente mi solución fue una función que hacía la duplicación manualmente, o un argumento dentro de </a:t>
            </a:r>
            <a:r>
              <a:rPr lang="es-AR" dirty="0" err="1"/>
              <a:t>geom_contour_fill</a:t>
            </a:r>
            <a:r>
              <a:rPr lang="es-AR" dirty="0"/>
              <a:t>() pero hace poco me di cuenta de que hay una solución más automática y general que me pareció que merecía su propio paquete. </a:t>
            </a:r>
          </a:p>
        </p:txBody>
      </p:sp>
      <p:sp>
        <p:nvSpPr>
          <p:cNvPr id="4" name="Slide Number Placeholder 3"/>
          <p:cNvSpPr>
            <a:spLocks noGrp="1"/>
          </p:cNvSpPr>
          <p:nvPr>
            <p:ph type="sldNum" sz="quarter" idx="10"/>
          </p:nvPr>
        </p:nvSpPr>
        <p:spPr/>
        <p:txBody>
          <a:bodyPr/>
          <a:lstStyle/>
          <a:p>
            <a:fld id="{1E238065-DE38-4E1F-8FC6-4F9459B13AE4}" type="slidenum">
              <a:rPr lang="en-GB" smtClean="0"/>
              <a:t>26</a:t>
            </a:fld>
            <a:endParaRPr lang="en-GB"/>
          </a:p>
        </p:txBody>
      </p:sp>
    </p:spTree>
    <p:extLst>
      <p:ext uri="{BB962C8B-B14F-4D97-AF65-F5344CB8AC3E}">
        <p14:creationId xmlns:p14="http://schemas.microsoft.com/office/powerpoint/2010/main" val="1315868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Con </a:t>
            </a:r>
            <a:r>
              <a:rPr lang="es-AR" dirty="0" err="1"/>
              <a:t>ggperiodic</a:t>
            </a:r>
            <a:r>
              <a:rPr lang="es-AR" dirty="0"/>
              <a:t> lo único que hay que hacer es definir la periodicidad con la función “</a:t>
            </a:r>
            <a:r>
              <a:rPr lang="es-AR" dirty="0" err="1"/>
              <a:t>periodic</a:t>
            </a:r>
            <a:r>
              <a:rPr lang="es-AR" dirty="0"/>
              <a:t>” y </a:t>
            </a:r>
            <a:r>
              <a:rPr lang="es-AR" dirty="0" err="1"/>
              <a:t>ggplot</a:t>
            </a:r>
            <a:r>
              <a:rPr lang="es-AR" dirty="0"/>
              <a:t> se encarga del resto.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Así como </a:t>
            </a:r>
            <a:r>
              <a:rPr lang="es-AR" dirty="0" err="1"/>
              <a:t>metR</a:t>
            </a:r>
            <a:r>
              <a:rPr lang="es-AR" dirty="0"/>
              <a:t> es un subproducto de mi tesis de licenciatura, </a:t>
            </a:r>
            <a:r>
              <a:rPr lang="es-AR" dirty="0" err="1"/>
              <a:t>ggperiodic</a:t>
            </a:r>
            <a:r>
              <a:rPr lang="es-AR" dirty="0"/>
              <a:t> es un subproducto de </a:t>
            </a:r>
            <a:r>
              <a:rPr lang="es-AR" dirty="0" err="1"/>
              <a:t>metR</a:t>
            </a:r>
            <a:r>
              <a:rPr lang="es-AR" dirty="0"/>
              <a:t>, pero creo que es una solución elegante y automática del problema de graficar datos periódicos en general.</a:t>
            </a:r>
          </a:p>
        </p:txBody>
      </p:sp>
      <p:sp>
        <p:nvSpPr>
          <p:cNvPr id="4" name="Slide Number Placeholder 3"/>
          <p:cNvSpPr>
            <a:spLocks noGrp="1"/>
          </p:cNvSpPr>
          <p:nvPr>
            <p:ph type="sldNum" sz="quarter" idx="10"/>
          </p:nvPr>
        </p:nvSpPr>
        <p:spPr/>
        <p:txBody>
          <a:bodyPr/>
          <a:lstStyle/>
          <a:p>
            <a:fld id="{1E238065-DE38-4E1F-8FC6-4F9459B13AE4}" type="slidenum">
              <a:rPr lang="en-GB" smtClean="0"/>
              <a:t>27</a:t>
            </a:fld>
            <a:endParaRPr lang="en-GB"/>
          </a:p>
        </p:txBody>
      </p:sp>
    </p:spTree>
    <p:extLst>
      <p:ext uri="{BB962C8B-B14F-4D97-AF65-F5344CB8AC3E}">
        <p14:creationId xmlns:p14="http://schemas.microsoft.com/office/powerpoint/2010/main" val="330986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Todo lo anterior permite usar ggplot2 para “hablar como un meteorólogo”, pero todavía está el tema de cómo leer los datos en un data </a:t>
            </a:r>
            <a:r>
              <a:rPr lang="es-AR" dirty="0" err="1"/>
              <a:t>frame</a:t>
            </a:r>
            <a:r>
              <a:rPr lang="es-AR" dirty="0"/>
              <a:t> prolijo de manera de aprovechar las herramientas ya existentes. </a:t>
            </a:r>
          </a:p>
        </p:txBody>
      </p:sp>
      <p:sp>
        <p:nvSpPr>
          <p:cNvPr id="4" name="Slide Number Placeholder 3"/>
          <p:cNvSpPr>
            <a:spLocks noGrp="1"/>
          </p:cNvSpPr>
          <p:nvPr>
            <p:ph type="sldNum" sz="quarter" idx="10"/>
          </p:nvPr>
        </p:nvSpPr>
        <p:spPr/>
        <p:txBody>
          <a:bodyPr/>
          <a:lstStyle/>
          <a:p>
            <a:fld id="{1E238065-DE38-4E1F-8FC6-4F9459B13AE4}" type="slidenum">
              <a:rPr lang="en-GB" smtClean="0"/>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Un formato estándar para los datos atmosféricos es el </a:t>
            </a:r>
            <a:r>
              <a:rPr lang="es-AR" dirty="0" err="1"/>
              <a:t>netCDF</a:t>
            </a:r>
            <a:r>
              <a:rPr lang="es-AR" dirty="0"/>
              <a:t> y por supuesto que R tiene un paquete para leerlos. El paquete “ncdf4” levanta estos archivos sin ningún problema…</a:t>
            </a:r>
          </a:p>
        </p:txBody>
      </p:sp>
      <p:sp>
        <p:nvSpPr>
          <p:cNvPr id="4" name="Slide Number Placeholder 3"/>
          <p:cNvSpPr>
            <a:spLocks noGrp="1"/>
          </p:cNvSpPr>
          <p:nvPr>
            <p:ph type="sldNum" sz="quarter" idx="10"/>
          </p:nvPr>
        </p:nvSpPr>
        <p:spPr/>
        <p:txBody>
          <a:bodyPr/>
          <a:lstStyle/>
          <a:p>
            <a:fld id="{1E238065-DE38-4E1F-8FC6-4F9459B13AE4}" type="slidenum">
              <a:rPr lang="en-GB" smtClean="0"/>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414338" y="263525"/>
            <a:ext cx="8315325" cy="4678363"/>
          </a:xfrm>
        </p:spPr>
      </p:sp>
      <p:sp>
        <p:nvSpPr>
          <p:cNvPr id="5" name="Notes Placeholder 4"/>
          <p:cNvSpPr>
            <a:spLocks noGrp="1"/>
          </p:cNvSpPr>
          <p:nvPr>
            <p:ph type="body" idx="1"/>
          </p:nvPr>
        </p:nvSpPr>
        <p:spPr/>
        <p:txBody>
          <a:bodyPr/>
          <a:lstStyle/>
          <a:p>
            <a:r>
              <a:rPr lang="es-AR" noProof="0" dirty="0"/>
              <a:t>… </a:t>
            </a:r>
            <a:r>
              <a:rPr lang="es-AR" noProof="0" dirty="0" err="1"/>
              <a:t>is</a:t>
            </a:r>
            <a:r>
              <a:rPr lang="es-AR" noProof="0" dirty="0"/>
              <a:t> </a:t>
            </a:r>
            <a:r>
              <a:rPr lang="es-AR" noProof="0" dirty="0" err="1"/>
              <a:t>the</a:t>
            </a:r>
            <a:r>
              <a:rPr lang="es-AR" noProof="0" dirty="0"/>
              <a:t> terrible color </a:t>
            </a:r>
            <a:r>
              <a:rPr lang="es-AR" noProof="0" dirty="0" err="1"/>
              <a:t>scale</a:t>
            </a:r>
            <a:r>
              <a:rPr lang="es-AR" noProof="0" dirty="0"/>
              <a:t>. </a:t>
            </a:r>
          </a:p>
        </p:txBody>
      </p:sp>
    </p:spTree>
    <p:extLst>
      <p:ext uri="{BB962C8B-B14F-4D97-AF65-F5344CB8AC3E}">
        <p14:creationId xmlns:p14="http://schemas.microsoft.com/office/powerpoint/2010/main" val="411335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 salvo que lo hace como un array sin dimensiones y leer  el campo como un data </a:t>
            </a:r>
            <a:r>
              <a:rPr lang="es-AR" dirty="0" err="1"/>
              <a:t>frame</a:t>
            </a:r>
            <a:r>
              <a:rPr lang="es-AR" dirty="0"/>
              <a:t> con las especificaciones de latitud, longitud, altura y variable es extremadamente tedioso. Y leer sólo una parte de los datos no es nada fácil. Todo el proceso requiere leer una a una cada dimensión, leer la variable indicando el “</a:t>
            </a:r>
            <a:r>
              <a:rPr lang="es-AR" dirty="0" err="1"/>
              <a:t>start</a:t>
            </a:r>
            <a:r>
              <a:rPr lang="es-AR" dirty="0"/>
              <a:t>” y “</a:t>
            </a:r>
            <a:r>
              <a:rPr lang="es-AR" dirty="0" err="1"/>
              <a:t>count</a:t>
            </a:r>
            <a:r>
              <a:rPr lang="es-AR" dirty="0"/>
              <a:t>” de cada dimensión (valores que hay que buscar a mano), luego darle nombre a las variables y finalmente hacer un </a:t>
            </a:r>
            <a:r>
              <a:rPr lang="es-AR" dirty="0" err="1"/>
              <a:t>melt</a:t>
            </a:r>
            <a:r>
              <a:rPr lang="es-AR"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30</a:t>
            </a:fld>
            <a:endParaRPr lang="en-GB"/>
          </a:p>
        </p:txBody>
      </p:sp>
    </p:spTree>
    <p:extLst>
      <p:ext uri="{BB962C8B-B14F-4D97-AF65-F5344CB8AC3E}">
        <p14:creationId xmlns:p14="http://schemas.microsoft.com/office/powerpoint/2010/main" val="1540445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Y </a:t>
            </a:r>
            <a:r>
              <a:rPr lang="es-AR" dirty="0" err="1"/>
              <a:t>ReadNetCDF</a:t>
            </a:r>
            <a:r>
              <a:rPr lang="es-AR" dirty="0"/>
              <a:t>() básicamente hace todo eso automáticamente, devolviendo un </a:t>
            </a:r>
            <a:r>
              <a:rPr lang="es-AR" dirty="0" err="1"/>
              <a:t>data.table</a:t>
            </a:r>
            <a:r>
              <a:rPr lang="es-AR" dirty="0"/>
              <a:t> bien ordenadito con los datos listo para ser procesados y visualizados como uno quiera. </a:t>
            </a:r>
          </a:p>
        </p:txBody>
      </p:sp>
      <p:sp>
        <p:nvSpPr>
          <p:cNvPr id="4" name="Slide Number Placeholder 3"/>
          <p:cNvSpPr>
            <a:spLocks noGrp="1"/>
          </p:cNvSpPr>
          <p:nvPr>
            <p:ph type="sldNum" sz="quarter" idx="10"/>
          </p:nvPr>
        </p:nvSpPr>
        <p:spPr/>
        <p:txBody>
          <a:bodyPr/>
          <a:lstStyle/>
          <a:p>
            <a:fld id="{1E238065-DE38-4E1F-8FC6-4F9459B13AE4}" type="slidenum">
              <a:rPr lang="en-GB" smtClean="0"/>
              <a:t>31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a:t>Hay </a:t>
            </a:r>
            <a:r>
              <a:rPr lang="en-US" dirty="0" err="1"/>
              <a:t>otras</a:t>
            </a:r>
            <a:r>
              <a:rPr lang="en-US" dirty="0"/>
              <a:t> </a:t>
            </a:r>
            <a:r>
              <a:rPr lang="en-US" dirty="0" err="1"/>
              <a:t>funciones</a:t>
            </a:r>
            <a:r>
              <a:rPr lang="en-US" dirty="0"/>
              <a:t> </a:t>
            </a:r>
            <a:r>
              <a:rPr lang="en-US" dirty="0" err="1"/>
              <a:t>también</a:t>
            </a:r>
            <a:r>
              <a:rPr lang="en-US" dirty="0"/>
              <a:t>. Por </a:t>
            </a:r>
            <a:r>
              <a:rPr lang="en-US" dirty="0" err="1"/>
              <a:t>ejemplo</a:t>
            </a:r>
            <a:r>
              <a:rPr lang="en-US" dirty="0"/>
              <a:t>, EOF() </a:t>
            </a:r>
            <a:r>
              <a:rPr lang="en-US" dirty="0" err="1"/>
              <a:t>calcula</a:t>
            </a:r>
            <a:r>
              <a:rPr lang="en-US" dirty="0"/>
              <a:t> </a:t>
            </a:r>
            <a:r>
              <a:rPr lang="en-US" dirty="0" err="1"/>
              <a:t>componentes</a:t>
            </a:r>
            <a:r>
              <a:rPr lang="en-US" dirty="0"/>
              <a:t> </a:t>
            </a:r>
            <a:r>
              <a:rPr lang="en-US" dirty="0" err="1"/>
              <a:t>princiales</a:t>
            </a:r>
            <a:r>
              <a:rPr lang="en-US" dirty="0"/>
              <a:t> (que </a:t>
            </a:r>
            <a:r>
              <a:rPr lang="en-US" dirty="0" err="1"/>
              <a:t>en</a:t>
            </a:r>
            <a:r>
              <a:rPr lang="en-US" dirty="0"/>
              <a:t> </a:t>
            </a:r>
            <a:r>
              <a:rPr lang="en-US" dirty="0" err="1"/>
              <a:t>meteorología</a:t>
            </a:r>
            <a:r>
              <a:rPr lang="en-US" dirty="0"/>
              <a:t> se le </a:t>
            </a:r>
            <a:r>
              <a:rPr lang="en-US" dirty="0" err="1"/>
              <a:t>dicen</a:t>
            </a:r>
            <a:r>
              <a:rPr lang="en-US" dirty="0"/>
              <a:t> “</a:t>
            </a:r>
            <a:r>
              <a:rPr lang="en-US" dirty="0" err="1"/>
              <a:t>funciones</a:t>
            </a:r>
            <a:r>
              <a:rPr lang="en-US" dirty="0"/>
              <a:t> </a:t>
            </a:r>
            <a:r>
              <a:rPr lang="en-US" dirty="0" err="1"/>
              <a:t>ortogonales</a:t>
            </a:r>
            <a:r>
              <a:rPr lang="en-US" dirty="0"/>
              <a:t> </a:t>
            </a:r>
            <a:r>
              <a:rPr lang="en-US" dirty="0" err="1"/>
              <a:t>empíricas</a:t>
            </a:r>
            <a:r>
              <a:rPr lang="en-US" dirty="0"/>
              <a:t>”) e </a:t>
            </a:r>
            <a:r>
              <a:rPr lang="en-US" dirty="0" err="1"/>
              <a:t>ImputeEOF</a:t>
            </a:r>
            <a:r>
              <a:rPr lang="en-US" dirty="0"/>
              <a:t>() </a:t>
            </a:r>
            <a:r>
              <a:rPr lang="en-US" dirty="0" err="1"/>
              <a:t>usa</a:t>
            </a:r>
            <a:r>
              <a:rPr lang="en-US" dirty="0"/>
              <a:t> un </a:t>
            </a:r>
            <a:r>
              <a:rPr lang="en-US" dirty="0" err="1"/>
              <a:t>algoritmo</a:t>
            </a:r>
            <a:r>
              <a:rPr lang="en-US" dirty="0"/>
              <a:t> </a:t>
            </a:r>
            <a:r>
              <a:rPr lang="en-US" dirty="0" err="1"/>
              <a:t>basado</a:t>
            </a:r>
            <a:r>
              <a:rPr lang="en-US" dirty="0"/>
              <a:t> </a:t>
            </a:r>
            <a:r>
              <a:rPr lang="en-US" dirty="0" err="1"/>
              <a:t>en</a:t>
            </a:r>
            <a:r>
              <a:rPr lang="en-US" dirty="0"/>
              <a:t> EOF para </a:t>
            </a:r>
            <a:r>
              <a:rPr lang="en-US" dirty="0" err="1"/>
              <a:t>imputar</a:t>
            </a:r>
            <a:r>
              <a:rPr lang="en-US" dirty="0"/>
              <a:t> </a:t>
            </a:r>
            <a:r>
              <a:rPr lang="en-US" dirty="0" err="1"/>
              <a:t>datos</a:t>
            </a:r>
            <a:r>
              <a:rPr lang="en-US" dirty="0"/>
              <a:t> </a:t>
            </a:r>
            <a:r>
              <a:rPr lang="en-US" dirty="0" err="1"/>
              <a:t>faltantes</a:t>
            </a:r>
            <a:r>
              <a:rPr lang="en-US" dirty="0"/>
              <a:t>. </a:t>
            </a:r>
          </a:p>
          <a:p>
            <a:r>
              <a:rPr lang="en-US" dirty="0"/>
              <a:t>Derivate es una forma </a:t>
            </a:r>
            <a:r>
              <a:rPr lang="en-US" dirty="0" err="1"/>
              <a:t>fácil</a:t>
            </a:r>
            <a:r>
              <a:rPr lang="en-US" dirty="0"/>
              <a:t> de </a:t>
            </a:r>
            <a:r>
              <a:rPr lang="en-US" dirty="0" err="1"/>
              <a:t>calcular</a:t>
            </a:r>
            <a:r>
              <a:rPr lang="en-US" dirty="0"/>
              <a:t> </a:t>
            </a:r>
            <a:r>
              <a:rPr lang="en-US" dirty="0" err="1"/>
              <a:t>derivadas</a:t>
            </a:r>
            <a:r>
              <a:rPr lang="en-US" dirty="0"/>
              <a:t> de </a:t>
            </a:r>
            <a:r>
              <a:rPr lang="en-US" dirty="0" err="1"/>
              <a:t>datos</a:t>
            </a:r>
            <a:r>
              <a:rPr lang="en-US" dirty="0"/>
              <a:t> </a:t>
            </a:r>
            <a:r>
              <a:rPr lang="en-US" dirty="0" err="1"/>
              <a:t>multivariados</a:t>
            </a:r>
            <a:r>
              <a:rPr lang="en-US" dirty="0"/>
              <a:t> </a:t>
            </a:r>
            <a:r>
              <a:rPr lang="en-US" dirty="0" err="1"/>
              <a:t>utilizando</a:t>
            </a:r>
            <a:r>
              <a:rPr lang="en-US" dirty="0"/>
              <a:t> formulas. </a:t>
            </a:r>
          </a:p>
          <a:p>
            <a:r>
              <a:rPr lang="en-US" dirty="0"/>
              <a:t>Como mi </a:t>
            </a:r>
            <a:r>
              <a:rPr lang="en-US" dirty="0" err="1"/>
              <a:t>investigación</a:t>
            </a:r>
            <a:r>
              <a:rPr lang="en-US" dirty="0"/>
              <a:t> es </a:t>
            </a:r>
            <a:r>
              <a:rPr lang="en-US" dirty="0" err="1"/>
              <a:t>sobre</a:t>
            </a:r>
            <a:r>
              <a:rPr lang="en-US" dirty="0"/>
              <a:t> </a:t>
            </a:r>
            <a:r>
              <a:rPr lang="en-US" dirty="0" err="1"/>
              <a:t>ondas</a:t>
            </a:r>
            <a:r>
              <a:rPr lang="en-US" dirty="0"/>
              <a:t> </a:t>
            </a:r>
            <a:r>
              <a:rPr lang="en-US" dirty="0" err="1"/>
              <a:t>planetarias</a:t>
            </a:r>
            <a:r>
              <a:rPr lang="en-US" dirty="0"/>
              <a:t>, por </a:t>
            </a:r>
            <a:r>
              <a:rPr lang="en-US" dirty="0" err="1"/>
              <a:t>supuesto</a:t>
            </a:r>
            <a:r>
              <a:rPr lang="en-US" dirty="0"/>
              <a:t> que hay </a:t>
            </a:r>
            <a:r>
              <a:rPr lang="en-US" dirty="0" err="1"/>
              <a:t>funciones</a:t>
            </a:r>
            <a:r>
              <a:rPr lang="en-US" dirty="0"/>
              <a:t> para </a:t>
            </a:r>
            <a:r>
              <a:rPr lang="en-US" dirty="0" err="1"/>
              <a:t>hacer</a:t>
            </a:r>
            <a:r>
              <a:rPr lang="en-US" dirty="0"/>
              <a:t> </a:t>
            </a:r>
            <a:r>
              <a:rPr lang="en-US" dirty="0" err="1"/>
              <a:t>fourier</a:t>
            </a:r>
            <a:r>
              <a:rPr lang="en-US" dirty="0"/>
              <a:t>, </a:t>
            </a:r>
            <a:r>
              <a:rPr lang="en-US" dirty="0" err="1"/>
              <a:t>filtar</a:t>
            </a:r>
            <a:r>
              <a:rPr lang="en-US" dirty="0"/>
              <a:t> y </a:t>
            </a:r>
            <a:r>
              <a:rPr lang="en-US" dirty="0" err="1"/>
              <a:t>reconstruir</a:t>
            </a:r>
            <a:r>
              <a:rPr lang="en-US" dirty="0"/>
              <a:t> </a:t>
            </a:r>
            <a:r>
              <a:rPr lang="en-US" dirty="0" err="1"/>
              <a:t>ondas</a:t>
            </a:r>
            <a:r>
              <a:rPr lang="en-US" dirty="0"/>
              <a:t>. Y </a:t>
            </a:r>
            <a:r>
              <a:rPr lang="en-US" dirty="0" err="1"/>
              <a:t>FitLm</a:t>
            </a:r>
            <a:r>
              <a:rPr lang="en-US" dirty="0"/>
              <a:t>() es para </a:t>
            </a:r>
            <a:r>
              <a:rPr lang="en-US" dirty="0" err="1"/>
              <a:t>obtener</a:t>
            </a:r>
            <a:r>
              <a:rPr lang="en-US" dirty="0"/>
              <a:t> </a:t>
            </a:r>
            <a:r>
              <a:rPr lang="en-US" dirty="0" err="1"/>
              <a:t>coeficientes</a:t>
            </a:r>
            <a:r>
              <a:rPr lang="en-US" dirty="0"/>
              <a:t> de </a:t>
            </a:r>
            <a:r>
              <a:rPr lang="en-US" dirty="0" err="1"/>
              <a:t>ajuste</a:t>
            </a:r>
            <a:r>
              <a:rPr lang="en-US" dirty="0"/>
              <a:t> lineal (</a:t>
            </a:r>
            <a:r>
              <a:rPr lang="en-US" dirty="0" err="1"/>
              <a:t>como</a:t>
            </a:r>
            <a:r>
              <a:rPr lang="en-US" dirty="0"/>
              <a:t> el </a:t>
            </a:r>
            <a:r>
              <a:rPr lang="en-US" dirty="0" err="1"/>
              <a:t>paquete</a:t>
            </a:r>
            <a:r>
              <a:rPr lang="en-US" dirty="0"/>
              <a:t> broom, </a:t>
            </a:r>
            <a:r>
              <a:rPr lang="en-US" dirty="0" err="1"/>
              <a:t>pero</a:t>
            </a:r>
            <a:r>
              <a:rPr lang="en-US" dirty="0"/>
              <a:t> </a:t>
            </a:r>
            <a:r>
              <a:rPr lang="en-US" dirty="0" err="1"/>
              <a:t>rápido</a:t>
            </a:r>
            <a:r>
              <a:rPr lang="en-US" dirty="0"/>
              <a:t>). </a:t>
            </a:r>
          </a:p>
        </p:txBody>
      </p:sp>
      <p:sp>
        <p:nvSpPr>
          <p:cNvPr id="4" name="Slide Number Placeholder 3"/>
          <p:cNvSpPr>
            <a:spLocks noGrp="1"/>
          </p:cNvSpPr>
          <p:nvPr>
            <p:ph type="sldNum" sz="quarter" idx="10"/>
          </p:nvPr>
        </p:nvSpPr>
        <p:spPr/>
        <p:txBody>
          <a:bodyPr/>
          <a:lstStyle/>
          <a:p>
            <a:fld id="{1E238065-DE38-4E1F-8FC6-4F9459B13AE4}" type="slidenum">
              <a:rPr lang="en-GB" smtClean="0"/>
              <a:t>32</a:t>
            </a:fld>
            <a:endParaRPr lang="en-GB"/>
          </a:p>
        </p:txBody>
      </p:sp>
    </p:spTree>
    <p:extLst>
      <p:ext uri="{BB962C8B-B14F-4D97-AF65-F5344CB8AC3E}">
        <p14:creationId xmlns:p14="http://schemas.microsoft.com/office/powerpoint/2010/main" val="390002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Algunas</a:t>
            </a:r>
            <a:r>
              <a:rPr lang="en-US" dirty="0"/>
              <a:t> </a:t>
            </a:r>
            <a:r>
              <a:rPr lang="en-US" dirty="0" err="1"/>
              <a:t>cosas</a:t>
            </a:r>
            <a:r>
              <a:rPr lang="en-US" dirty="0"/>
              <a:t> que </a:t>
            </a:r>
            <a:r>
              <a:rPr lang="en-US" dirty="0" err="1"/>
              <a:t>ya</a:t>
            </a:r>
            <a:r>
              <a:rPr lang="en-US" dirty="0"/>
              <a:t> </a:t>
            </a:r>
            <a:r>
              <a:rPr lang="en-US" dirty="0" err="1"/>
              <a:t>están</a:t>
            </a:r>
            <a:r>
              <a:rPr lang="en-US" dirty="0"/>
              <a:t> </a:t>
            </a:r>
            <a:r>
              <a:rPr lang="en-US" dirty="0" err="1"/>
              <a:t>en</a:t>
            </a:r>
            <a:r>
              <a:rPr lang="en-US" dirty="0"/>
              <a:t> </a:t>
            </a:r>
            <a:r>
              <a:rPr lang="en-US" dirty="0" err="1"/>
              <a:t>proceso</a:t>
            </a:r>
            <a:r>
              <a:rPr lang="en-US" dirty="0"/>
              <a:t> es la </a:t>
            </a:r>
            <a:r>
              <a:rPr lang="en-US" dirty="0" err="1"/>
              <a:t>leyenda</a:t>
            </a:r>
            <a:r>
              <a:rPr lang="en-US" dirty="0"/>
              <a:t> para </a:t>
            </a:r>
            <a:r>
              <a:rPr lang="en-US" dirty="0" err="1"/>
              <a:t>vectores</a:t>
            </a:r>
            <a:r>
              <a:rPr lang="en-US" dirty="0"/>
              <a:t> y </a:t>
            </a:r>
            <a:r>
              <a:rPr lang="en-US" dirty="0" err="1"/>
              <a:t>funciones</a:t>
            </a:r>
            <a:r>
              <a:rPr lang="en-US" dirty="0"/>
              <a:t> para </a:t>
            </a:r>
            <a:r>
              <a:rPr lang="en-US" dirty="0" err="1"/>
              <a:t>transformar</a:t>
            </a:r>
            <a:r>
              <a:rPr lang="en-US" dirty="0"/>
              <a:t> los </a:t>
            </a:r>
            <a:r>
              <a:rPr lang="en-US" dirty="0" err="1"/>
              <a:t>valores</a:t>
            </a:r>
            <a:r>
              <a:rPr lang="en-US" dirty="0"/>
              <a:t> de longitude </a:t>
            </a:r>
            <a:r>
              <a:rPr lang="en-US" dirty="0" err="1"/>
              <a:t>fácilmente</a:t>
            </a:r>
            <a:r>
              <a:rPr lang="en-US" dirty="0"/>
              <a:t> entre </a:t>
            </a:r>
            <a:r>
              <a:rPr lang="en-US" dirty="0" err="1"/>
              <a:t>valores</a:t>
            </a:r>
            <a:r>
              <a:rPr lang="en-US" dirty="0"/>
              <a:t> entre 0 y 360 a </a:t>
            </a:r>
            <a:r>
              <a:rPr lang="en-US" dirty="0" err="1"/>
              <a:t>valores</a:t>
            </a:r>
            <a:r>
              <a:rPr lang="en-US" dirty="0"/>
              <a:t> entre -180 y 180 </a:t>
            </a:r>
            <a:r>
              <a:rPr lang="en-US" dirty="0" err="1"/>
              <a:t>grados</a:t>
            </a:r>
            <a:r>
              <a:rPr lang="en-US" dirty="0"/>
              <a:t>. </a:t>
            </a:r>
          </a:p>
          <a:p>
            <a:endParaRPr lang="en-US" dirty="0"/>
          </a:p>
          <a:p>
            <a:r>
              <a:rPr lang="en-US" dirty="0" err="1"/>
              <a:t>También</a:t>
            </a:r>
            <a:r>
              <a:rPr lang="en-US" dirty="0"/>
              <a:t> </a:t>
            </a:r>
            <a:r>
              <a:rPr lang="en-US" dirty="0" err="1"/>
              <a:t>estoy</a:t>
            </a:r>
            <a:r>
              <a:rPr lang="en-US" dirty="0"/>
              <a:t> </a:t>
            </a:r>
            <a:r>
              <a:rPr lang="en-US" dirty="0" err="1"/>
              <a:t>considerando</a:t>
            </a:r>
            <a:r>
              <a:rPr lang="en-US" dirty="0"/>
              <a:t> </a:t>
            </a:r>
            <a:r>
              <a:rPr lang="en-US" dirty="0" err="1"/>
              <a:t>si</a:t>
            </a:r>
            <a:r>
              <a:rPr lang="en-US" dirty="0"/>
              <a:t> es </a:t>
            </a:r>
            <a:r>
              <a:rPr lang="en-US" dirty="0" err="1"/>
              <a:t>conveniente</a:t>
            </a:r>
            <a:r>
              <a:rPr lang="en-US" dirty="0"/>
              <a:t> que </a:t>
            </a:r>
            <a:r>
              <a:rPr lang="en-US" dirty="0" err="1"/>
              <a:t>separar</a:t>
            </a:r>
            <a:r>
              <a:rPr lang="en-US" dirty="0"/>
              <a:t> las </a:t>
            </a:r>
            <a:r>
              <a:rPr lang="en-US" dirty="0" err="1"/>
              <a:t>extensiones</a:t>
            </a:r>
            <a:r>
              <a:rPr lang="en-US" dirty="0"/>
              <a:t> de </a:t>
            </a:r>
            <a:r>
              <a:rPr lang="en-US" dirty="0" err="1"/>
              <a:t>ggplot</a:t>
            </a:r>
            <a:r>
              <a:rPr lang="en-US" dirty="0"/>
              <a:t> </a:t>
            </a:r>
            <a:r>
              <a:rPr lang="en-US" dirty="0" err="1"/>
              <a:t>en</a:t>
            </a:r>
            <a:r>
              <a:rPr lang="en-US" dirty="0"/>
              <a:t> </a:t>
            </a:r>
            <a:r>
              <a:rPr lang="en-US" dirty="0" err="1"/>
              <a:t>su</a:t>
            </a:r>
            <a:r>
              <a:rPr lang="en-US" dirty="0"/>
              <a:t> </a:t>
            </a:r>
            <a:r>
              <a:rPr lang="en-US" dirty="0" err="1"/>
              <a:t>propio</a:t>
            </a:r>
            <a:r>
              <a:rPr lang="en-US" dirty="0"/>
              <a:t> </a:t>
            </a:r>
            <a:r>
              <a:rPr lang="en-US" dirty="0" err="1"/>
              <a:t>paquete</a:t>
            </a:r>
            <a:r>
              <a:rPr lang="en-US" dirty="0"/>
              <a:t>, </a:t>
            </a:r>
            <a:r>
              <a:rPr lang="en-US" dirty="0" err="1"/>
              <a:t>lejos</a:t>
            </a:r>
            <a:r>
              <a:rPr lang="en-US" dirty="0"/>
              <a:t> de las </a:t>
            </a:r>
            <a:r>
              <a:rPr lang="en-US" dirty="0" err="1"/>
              <a:t>utilidades</a:t>
            </a:r>
            <a:r>
              <a:rPr lang="en-US" dirty="0"/>
              <a:t> </a:t>
            </a:r>
            <a:r>
              <a:rPr lang="en-US" dirty="0" err="1"/>
              <a:t>más</a:t>
            </a:r>
            <a:r>
              <a:rPr lang="en-US" dirty="0"/>
              <a:t> </a:t>
            </a:r>
            <a:r>
              <a:rPr lang="en-US" dirty="0" err="1"/>
              <a:t>específicas</a:t>
            </a:r>
            <a:r>
              <a:rPr lang="en-US" dirty="0"/>
              <a:t>. </a:t>
            </a:r>
          </a:p>
          <a:p>
            <a:endParaRPr lang="en-US" dirty="0"/>
          </a:p>
          <a:p>
            <a:r>
              <a:rPr lang="en-US" dirty="0" err="1"/>
              <a:t>En</a:t>
            </a:r>
            <a:r>
              <a:rPr lang="en-US" dirty="0"/>
              <a:t> </a:t>
            </a:r>
            <a:r>
              <a:rPr lang="en-US" dirty="0" err="1"/>
              <a:t>cualqueir</a:t>
            </a:r>
            <a:r>
              <a:rPr lang="en-US" dirty="0"/>
              <a:t> </a:t>
            </a:r>
            <a:r>
              <a:rPr lang="en-US" dirty="0" err="1"/>
              <a:t>caso</a:t>
            </a:r>
            <a:r>
              <a:rPr lang="en-US" dirty="0"/>
              <a:t>, </a:t>
            </a:r>
            <a:r>
              <a:rPr lang="en-US" dirty="0" err="1"/>
              <a:t>metR</a:t>
            </a:r>
            <a:r>
              <a:rPr lang="en-US" dirty="0"/>
              <a:t> </a:t>
            </a:r>
            <a:r>
              <a:rPr lang="en-US" dirty="0" err="1"/>
              <a:t>va</a:t>
            </a:r>
            <a:r>
              <a:rPr lang="en-US" dirty="0"/>
              <a:t> </a:t>
            </a:r>
            <a:r>
              <a:rPr lang="en-US" dirty="0" err="1"/>
              <a:t>creciendo</a:t>
            </a:r>
            <a:r>
              <a:rPr lang="en-US" dirty="0"/>
              <a:t> </a:t>
            </a:r>
            <a:r>
              <a:rPr lang="en-US" dirty="0" err="1"/>
              <a:t>principalmente</a:t>
            </a:r>
            <a:r>
              <a:rPr lang="en-US" dirty="0"/>
              <a:t> por las </a:t>
            </a:r>
            <a:r>
              <a:rPr lang="en-US" dirty="0" err="1"/>
              <a:t>necesidades</a:t>
            </a:r>
            <a:r>
              <a:rPr lang="en-US" dirty="0"/>
              <a:t> de los </a:t>
            </a:r>
            <a:r>
              <a:rPr lang="en-US" dirty="0" err="1"/>
              <a:t>usuarios</a:t>
            </a:r>
            <a:r>
              <a:rPr lang="en-US" dirty="0"/>
              <a:t>, que por </a:t>
            </a:r>
            <a:r>
              <a:rPr lang="en-US" dirty="0" err="1"/>
              <a:t>ahora</a:t>
            </a:r>
            <a:r>
              <a:rPr lang="en-US" dirty="0"/>
              <a:t> y que </a:t>
            </a:r>
            <a:r>
              <a:rPr lang="en-US" dirty="0" err="1"/>
              <a:t>yo</a:t>
            </a:r>
            <a:r>
              <a:rPr lang="en-US" dirty="0"/>
              <a:t> </a:t>
            </a:r>
            <a:r>
              <a:rPr lang="en-US" dirty="0" err="1"/>
              <a:t>sepa</a:t>
            </a:r>
            <a:r>
              <a:rPr lang="en-US" dirty="0"/>
              <a:t> soy solo </a:t>
            </a:r>
            <a:r>
              <a:rPr lang="en-US" dirty="0" err="1"/>
              <a:t>yo</a:t>
            </a:r>
            <a:r>
              <a:rPr lang="en-US" dirty="0"/>
              <a:t>. Por </a:t>
            </a:r>
            <a:r>
              <a:rPr lang="en-US" dirty="0" err="1"/>
              <a:t>eso</a:t>
            </a:r>
            <a:r>
              <a:rPr lang="en-US" dirty="0"/>
              <a:t> </a:t>
            </a:r>
            <a:r>
              <a:rPr lang="en-US" dirty="0" err="1"/>
              <a:t>espero</a:t>
            </a:r>
            <a:r>
              <a:rPr lang="en-US" dirty="0"/>
              <a:t> que </a:t>
            </a:r>
            <a:r>
              <a:rPr lang="en-US" dirty="0" err="1"/>
              <a:t>si</a:t>
            </a:r>
            <a:r>
              <a:rPr lang="en-US" dirty="0"/>
              <a:t> </a:t>
            </a:r>
            <a:r>
              <a:rPr lang="en-US" dirty="0" err="1"/>
              <a:t>alguno</a:t>
            </a:r>
            <a:r>
              <a:rPr lang="en-US" dirty="0"/>
              <a:t> de </a:t>
            </a:r>
            <a:r>
              <a:rPr lang="en-US" dirty="0" err="1"/>
              <a:t>ustedes</a:t>
            </a:r>
            <a:r>
              <a:rPr lang="en-US" dirty="0"/>
              <a:t> decide </a:t>
            </a:r>
            <a:r>
              <a:rPr lang="en-US" dirty="0" err="1"/>
              <a:t>instalarlo</a:t>
            </a:r>
            <a:r>
              <a:rPr lang="en-US" dirty="0"/>
              <a:t> y </a:t>
            </a:r>
            <a:r>
              <a:rPr lang="en-US" dirty="0" err="1"/>
              <a:t>usarlo</a:t>
            </a:r>
            <a:r>
              <a:rPr lang="en-US" dirty="0"/>
              <a:t>, no </a:t>
            </a:r>
            <a:r>
              <a:rPr lang="en-US" dirty="0" err="1"/>
              <a:t>tengan</a:t>
            </a:r>
            <a:r>
              <a:rPr lang="en-US" dirty="0"/>
              <a:t> </a:t>
            </a:r>
            <a:r>
              <a:rPr lang="en-US" dirty="0" err="1"/>
              <a:t>miedo</a:t>
            </a:r>
            <a:r>
              <a:rPr lang="en-US" dirty="0"/>
              <a:t> de </a:t>
            </a:r>
            <a:r>
              <a:rPr lang="en-US" dirty="0" err="1"/>
              <a:t>ir</a:t>
            </a:r>
            <a:r>
              <a:rPr lang="en-US" dirty="0"/>
              <a:t> al </a:t>
            </a:r>
            <a:r>
              <a:rPr lang="en-US" dirty="0" err="1"/>
              <a:t>repositorio</a:t>
            </a:r>
            <a:r>
              <a:rPr lang="en-US" dirty="0"/>
              <a:t> de </a:t>
            </a:r>
            <a:r>
              <a:rPr lang="en-US" dirty="0" err="1"/>
              <a:t>metR</a:t>
            </a:r>
            <a:r>
              <a:rPr lang="en-US" dirty="0"/>
              <a:t> y </a:t>
            </a:r>
            <a:r>
              <a:rPr lang="en-US" dirty="0" err="1"/>
              <a:t>crear</a:t>
            </a:r>
            <a:r>
              <a:rPr lang="en-US" dirty="0"/>
              <a:t> un issue con </a:t>
            </a:r>
            <a:r>
              <a:rPr lang="en-US" dirty="0" err="1"/>
              <a:t>cualquier</a:t>
            </a:r>
            <a:r>
              <a:rPr lang="en-US" dirty="0"/>
              <a:t> </a:t>
            </a:r>
            <a:r>
              <a:rPr lang="en-US" dirty="0" err="1"/>
              <a:t>sugerencia</a:t>
            </a:r>
            <a:r>
              <a:rPr lang="en-US" dirty="0"/>
              <a:t> o </a:t>
            </a:r>
            <a:r>
              <a:rPr lang="en-US" dirty="0" err="1"/>
              <a:t>problema</a:t>
            </a:r>
            <a:r>
              <a:rPr lang="en-US" dirty="0"/>
              <a:t> que </a:t>
            </a:r>
            <a:r>
              <a:rPr lang="en-US" dirty="0" err="1"/>
              <a:t>tengan</a:t>
            </a:r>
            <a:r>
              <a:rPr lang="en-US" dirty="0"/>
              <a:t>. </a:t>
            </a:r>
          </a:p>
          <a:p>
            <a:r>
              <a:rPr lang="en-US" dirty="0" err="1"/>
              <a:t>Mejor</a:t>
            </a:r>
            <a:r>
              <a:rPr lang="en-US" dirty="0"/>
              <a:t> </a:t>
            </a:r>
            <a:r>
              <a:rPr lang="en-US" dirty="0" err="1"/>
              <a:t>aún</a:t>
            </a:r>
            <a:r>
              <a:rPr lang="en-US" dirty="0"/>
              <a:t>, </a:t>
            </a:r>
            <a:r>
              <a:rPr lang="en-US" dirty="0" err="1"/>
              <a:t>nos</a:t>
            </a:r>
            <a:r>
              <a:rPr lang="en-US" dirty="0"/>
              <a:t> </a:t>
            </a:r>
            <a:r>
              <a:rPr lang="en-US" dirty="0" err="1"/>
              <a:t>quedan</a:t>
            </a:r>
            <a:r>
              <a:rPr lang="en-US" dirty="0"/>
              <a:t> </a:t>
            </a:r>
            <a:r>
              <a:rPr lang="en-US" dirty="0" err="1"/>
              <a:t>unos</a:t>
            </a:r>
            <a:r>
              <a:rPr lang="en-US" dirty="0"/>
              <a:t> 5 </a:t>
            </a:r>
            <a:r>
              <a:rPr lang="en-US" dirty="0" err="1"/>
              <a:t>minutos</a:t>
            </a:r>
            <a:r>
              <a:rPr lang="en-US" dirty="0"/>
              <a:t> de </a:t>
            </a:r>
            <a:r>
              <a:rPr lang="en-US" dirty="0" err="1"/>
              <a:t>presentación</a:t>
            </a:r>
            <a:r>
              <a:rPr lang="en-US" dirty="0"/>
              <a:t> </a:t>
            </a:r>
            <a:r>
              <a:rPr lang="en-US" dirty="0" err="1"/>
              <a:t>así</a:t>
            </a:r>
            <a:r>
              <a:rPr lang="en-US" dirty="0"/>
              <a:t> que </a:t>
            </a:r>
            <a:r>
              <a:rPr lang="en-US" dirty="0" err="1"/>
              <a:t>hagan</a:t>
            </a:r>
            <a:r>
              <a:rPr lang="en-US"/>
              <a:t> sus las </a:t>
            </a:r>
            <a:r>
              <a:rPr lang="en-US" dirty="0" err="1"/>
              <a:t>preguntas</a:t>
            </a:r>
            <a:r>
              <a:rPr lang="en-US" dirty="0"/>
              <a:t> o </a:t>
            </a:r>
            <a:r>
              <a:rPr lang="en-US" dirty="0" err="1"/>
              <a:t>sugerencias</a:t>
            </a:r>
            <a:r>
              <a:rPr lang="en-US" dirty="0"/>
              <a:t> </a:t>
            </a:r>
            <a:r>
              <a:rPr lang="en-US" dirty="0" err="1"/>
              <a:t>ahora</a:t>
            </a:r>
            <a:r>
              <a:rPr lang="en-US" dirty="0"/>
              <a:t>.</a:t>
            </a:r>
          </a:p>
        </p:txBody>
      </p:sp>
      <p:sp>
        <p:nvSpPr>
          <p:cNvPr id="4" name="Slide Number Placeholder 3"/>
          <p:cNvSpPr>
            <a:spLocks noGrp="1"/>
          </p:cNvSpPr>
          <p:nvPr>
            <p:ph type="sldNum" sz="quarter" idx="10"/>
          </p:nvPr>
        </p:nvSpPr>
        <p:spPr/>
        <p:txBody>
          <a:bodyPr/>
          <a:lstStyle/>
          <a:p>
            <a:fld id="{1E238065-DE38-4E1F-8FC6-4F9459B13AE4}" type="slidenum">
              <a:rPr lang="en-GB" smtClean="0"/>
              <a:t>33</a:t>
            </a:fld>
            <a:endParaRPr lang="en-GB"/>
          </a:p>
        </p:txBody>
      </p:sp>
    </p:spTree>
    <p:extLst>
      <p:ext uri="{BB962C8B-B14F-4D97-AF65-F5344CB8AC3E}">
        <p14:creationId xmlns:p14="http://schemas.microsoft.com/office/powerpoint/2010/main" val="60067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n-US" dirty="0" err="1"/>
              <a:t>Muchas</a:t>
            </a:r>
            <a:r>
              <a:rPr lang="en-US" dirty="0"/>
              <a:t> gracias.</a:t>
            </a:r>
          </a:p>
        </p:txBody>
      </p:sp>
      <p:sp>
        <p:nvSpPr>
          <p:cNvPr id="4" name="Slide Number Placeholder 3"/>
          <p:cNvSpPr>
            <a:spLocks noGrp="1"/>
          </p:cNvSpPr>
          <p:nvPr>
            <p:ph type="sldNum" sz="quarter" idx="10"/>
          </p:nvPr>
        </p:nvSpPr>
        <p:spPr/>
        <p:txBody>
          <a:bodyPr/>
          <a:lstStyle/>
          <a:p>
            <a:fld id="{1E238065-DE38-4E1F-8FC6-4F9459B13AE4}" type="slidenum">
              <a:rPr lang="en-GB" smtClean="0"/>
              <a:t>34</a:t>
            </a:fld>
            <a:endParaRPr lang="en-GB"/>
          </a:p>
        </p:txBody>
      </p:sp>
    </p:spTree>
    <p:extLst>
      <p:ext uri="{BB962C8B-B14F-4D97-AF65-F5344CB8AC3E}">
        <p14:creationId xmlns:p14="http://schemas.microsoft.com/office/powerpoint/2010/main" val="315627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Para campos vectoriales como el viento, además de flechitas, a veces nos gusta usar líneas de corriente, que son más o menos la trayectoria que seguiría una partícula inmersa en ese flujo. Como detalle, no seguimos el consejo de “siempre etiquetar los ejes”, porque es totalmente obvio qué representan. Además, tenemos una extraña forma de representar los números negativos. En vez de -30, escribimos 30S y en vez de -120, escribimos 120W.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Otra cosa que hacemos a veces es poner muchas cosas en el mismo gráfico. Como lo que nos interesa es ver la interacción entre distintas variables, es muy común ver adefesios como este, donde se mezclan contornos sombreados, con dos tipos de contornos en línea y, para colmo, flechas. Noten también el uso de la “flecha de referencia”, que da una idea de la magnitud del viento graficado. </a:t>
            </a:r>
          </a:p>
        </p:txBody>
      </p:sp>
      <p:sp>
        <p:nvSpPr>
          <p:cNvPr id="4" name="Slide Number Placeholder 3"/>
          <p:cNvSpPr>
            <a:spLocks noGrp="1"/>
          </p:cNvSpPr>
          <p:nvPr>
            <p:ph type="sldNum" sz="quarter" idx="10"/>
          </p:nvPr>
        </p:nvSpPr>
        <p:spPr/>
        <p:txBody>
          <a:bodyPr/>
          <a:lstStyle/>
          <a:p>
            <a:fld id="{1E238065-DE38-4E1F-8FC6-4F9459B13AE4}" type="slidenum">
              <a:rPr lang="en-GB" smtClean="0"/>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dirty="0"/>
              <a:t>Dos programas muy usados para hacer estos gráficos son </a:t>
            </a:r>
            <a:r>
              <a:rPr lang="es-AR" dirty="0" err="1"/>
              <a:t>GrADS</a:t>
            </a:r>
            <a:r>
              <a:rPr lang="es-AR" dirty="0"/>
              <a:t> y NCL. Durante la carrera usé mucho </a:t>
            </a:r>
            <a:r>
              <a:rPr lang="es-AR" dirty="0" err="1"/>
              <a:t>GrADS</a:t>
            </a:r>
            <a:r>
              <a:rPr lang="es-AR" dirty="0"/>
              <a:t> y todavía lo sigo usando para chequear rápido los datos ya que se puede generar un gráfico literalmente tipeando 3 teclas.</a:t>
            </a:r>
          </a:p>
          <a:p>
            <a:endParaRPr lang="es-AR" dirty="0"/>
          </a:p>
          <a:p>
            <a:r>
              <a:rPr lang="es-AR" dirty="0"/>
              <a:t>Pero el problema es que ambos programas están limitados en la cantidad de operaciones del tipo estadístico. </a:t>
            </a:r>
            <a:r>
              <a:rPr lang="es-AR" dirty="0" err="1"/>
              <a:t>GrADS</a:t>
            </a:r>
            <a:r>
              <a:rPr lang="es-AR" dirty="0"/>
              <a:t>, por ejemplo, no tiene una función para calcular el desvío estándar, y crear funciones propias es increíblemente complicado. En R, en cambio, </a:t>
            </a:r>
            <a:r>
              <a:rPr lang="es-AR" dirty="0" err="1"/>
              <a:t>tenés</a:t>
            </a:r>
            <a:r>
              <a:rPr lang="es-AR" dirty="0"/>
              <a:t> 2 o 3 paquetes que implementan el método estadístico más oscuro que se te pueda ocurrir, y crear tus propias funciones es facilísimo. </a:t>
            </a:r>
          </a:p>
        </p:txBody>
      </p:sp>
      <p:sp>
        <p:nvSpPr>
          <p:cNvPr id="4" name="Slide Number Placeholder 3"/>
          <p:cNvSpPr>
            <a:spLocks noGrp="1"/>
          </p:cNvSpPr>
          <p:nvPr>
            <p:ph type="sldNum" sz="quarter" idx="10"/>
          </p:nvPr>
        </p:nvSpPr>
        <p:spPr/>
        <p:txBody>
          <a:bodyPr/>
          <a:lstStyle/>
          <a:p>
            <a:fld id="{1E238065-DE38-4E1F-8FC6-4F9459B13AE4}" type="slidenum">
              <a:rPr lang="en-GB" smtClean="0"/>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En cuanto a la visualización de datos espaciales en R, el líder indiscutido es el paquete </a:t>
            </a:r>
            <a:r>
              <a:rPr lang="es-AR" noProof="0" dirty="0" err="1"/>
              <a:t>raster</a:t>
            </a:r>
            <a:r>
              <a:rPr lang="es-AR" noProof="0" dirty="0"/>
              <a:t> y su primo </a:t>
            </a:r>
            <a:r>
              <a:rPr lang="es-AR" noProof="0" dirty="0" err="1"/>
              <a:t>rasterVis</a:t>
            </a:r>
            <a:r>
              <a:rPr lang="es-AR" noProof="0" dirty="0"/>
              <a:t>. Son excelentes paquetes que permiten trabajar con datos espaciales en disco y hacer un montón de cosas. La visualización, como ven, se acerca mucho a lo que estamos acostumbrados los meteorólogos (aunque en estos ejemplos la posición de las etiquetas no está muy buena). </a:t>
            </a:r>
          </a:p>
          <a:p>
            <a:endParaRPr lang="es-AR" noProof="0" dirty="0"/>
          </a:p>
          <a:p>
            <a:r>
              <a:rPr lang="es-AR" noProof="0" dirty="0"/>
              <a:t>Pero yo soy un poco terco y estas soluciones no me terminaban de cerrar. Hace tiempo que me había enamorado de ggplot2 y la filosofía de la gramática de los gráficos y no encontraba forma de usar </a:t>
            </a:r>
            <a:r>
              <a:rPr lang="es-AR" noProof="0" dirty="0" err="1"/>
              <a:t>raster</a:t>
            </a:r>
            <a:r>
              <a:rPr lang="es-AR" noProof="0" dirty="0"/>
              <a:t> con ggplot2. Además, no me siento cómodo teniendo los datos en estructuras relativamente opacas como los </a:t>
            </a:r>
            <a:r>
              <a:rPr lang="es-AR" noProof="0" dirty="0" err="1"/>
              <a:t>rasterbricks</a:t>
            </a:r>
            <a:r>
              <a:rPr lang="es-AR" noProof="0" dirty="0"/>
              <a:t>; prefiero tener vectores, matrices y data </a:t>
            </a:r>
            <a:r>
              <a:rPr lang="es-AR" noProof="0" dirty="0" err="1"/>
              <a:t>frames</a:t>
            </a:r>
            <a:r>
              <a:rPr lang="es-AR" noProof="0" dirty="0"/>
              <a:t> donde puedo ver, tocar y oler los datos por mi cuenta.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err="1"/>
              <a:t>But</a:t>
            </a:r>
            <a:r>
              <a:rPr lang="es-AR" noProof="0" dirty="0"/>
              <a:t> </a:t>
            </a:r>
            <a:r>
              <a:rPr lang="es-AR" noProof="0" dirty="0" err="1"/>
              <a:t>the</a:t>
            </a:r>
            <a:r>
              <a:rPr lang="es-AR" noProof="0" dirty="0"/>
              <a:t> problema </a:t>
            </a:r>
            <a:r>
              <a:rPr lang="es-AR" noProof="0" dirty="0" err="1"/>
              <a:t>is</a:t>
            </a:r>
            <a:r>
              <a:rPr lang="es-AR" noProof="0" dirty="0"/>
              <a:t> </a:t>
            </a:r>
            <a:r>
              <a:rPr lang="es-AR" noProof="0" dirty="0" err="1"/>
              <a:t>that</a:t>
            </a:r>
            <a:r>
              <a:rPr lang="es-AR" noProof="0" dirty="0"/>
              <a:t> </a:t>
            </a:r>
            <a:r>
              <a:rPr lang="es-AR" noProof="0" dirty="0" err="1"/>
              <a:t>since</a:t>
            </a:r>
            <a:r>
              <a:rPr lang="es-AR" noProof="0" dirty="0"/>
              <a:t> ggplot2 </a:t>
            </a:r>
            <a:r>
              <a:rPr lang="es-AR" noProof="0" dirty="0" err="1"/>
              <a:t>was</a:t>
            </a:r>
            <a:r>
              <a:rPr lang="es-AR" noProof="0" dirty="0"/>
              <a:t> </a:t>
            </a:r>
            <a:r>
              <a:rPr lang="es-AR" noProof="0" dirty="0" err="1"/>
              <a:t>not</a:t>
            </a:r>
            <a:r>
              <a:rPr lang="es-AR" noProof="0" dirty="0"/>
              <a:t> </a:t>
            </a:r>
            <a:r>
              <a:rPr lang="es-AR" noProof="0" dirty="0" err="1"/>
              <a:t>developed</a:t>
            </a:r>
            <a:r>
              <a:rPr lang="es-AR" noProof="0" dirty="0"/>
              <a:t> </a:t>
            </a:r>
            <a:r>
              <a:rPr lang="es-AR" noProof="0" dirty="0" err="1"/>
              <a:t>by</a:t>
            </a:r>
            <a:r>
              <a:rPr lang="es-AR" noProof="0" dirty="0"/>
              <a:t> a </a:t>
            </a:r>
            <a:r>
              <a:rPr lang="es-AR" noProof="0" dirty="0" err="1"/>
              <a:t>meteorologist</a:t>
            </a:r>
            <a:endParaRPr lang="es-AR"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263525"/>
            <a:ext cx="8315325" cy="4678363"/>
          </a:xfrm>
        </p:spPr>
      </p:sp>
      <p:sp>
        <p:nvSpPr>
          <p:cNvPr id="3" name="Notes Placeholder 2"/>
          <p:cNvSpPr>
            <a:spLocks noGrp="1"/>
          </p:cNvSpPr>
          <p:nvPr>
            <p:ph type="body" idx="1"/>
          </p:nvPr>
        </p:nvSpPr>
        <p:spPr/>
        <p:txBody>
          <a:bodyPr/>
          <a:lstStyle/>
          <a:p>
            <a:r>
              <a:rPr lang="es-AR" noProof="0" dirty="0"/>
              <a:t>… </a:t>
            </a:r>
            <a:r>
              <a:rPr lang="es-AR" noProof="0" dirty="0" err="1"/>
              <a:t>it’s</a:t>
            </a:r>
            <a:r>
              <a:rPr lang="es-AR" noProof="0" dirty="0"/>
              <a:t> </a:t>
            </a:r>
            <a:r>
              <a:rPr lang="es-AR" noProof="0" dirty="0" err="1"/>
              <a:t>not</a:t>
            </a:r>
            <a:r>
              <a:rPr lang="es-AR" noProof="0" dirty="0"/>
              <a:t> </a:t>
            </a:r>
            <a:r>
              <a:rPr lang="es-AR" noProof="0" dirty="0" err="1"/>
              <a:t>designed</a:t>
            </a:r>
            <a:r>
              <a:rPr lang="es-AR" noProof="0" dirty="0"/>
              <a:t> </a:t>
            </a:r>
            <a:r>
              <a:rPr lang="es-AR" noProof="0" dirty="0" err="1"/>
              <a:t>to</a:t>
            </a:r>
            <a:r>
              <a:rPr lang="es-AR" noProof="0" dirty="0"/>
              <a:t> </a:t>
            </a:r>
            <a:r>
              <a:rPr lang="es-AR" noProof="0" dirty="0" err="1"/>
              <a:t>talk</a:t>
            </a:r>
            <a:r>
              <a:rPr lang="es-AR" noProof="0" dirty="0"/>
              <a:t> </a:t>
            </a:r>
            <a:r>
              <a:rPr lang="es-AR" noProof="0" dirty="0" err="1"/>
              <a:t>like</a:t>
            </a:r>
            <a:r>
              <a:rPr lang="es-AR" noProof="0" dirty="0"/>
              <a:t> </a:t>
            </a:r>
            <a:r>
              <a:rPr lang="es-AR" noProof="0" dirty="0" err="1"/>
              <a:t>one</a:t>
            </a:r>
            <a:r>
              <a:rPr lang="es-AR" noProof="0" dirty="0"/>
              <a:t>. As </a:t>
            </a:r>
            <a:r>
              <a:rPr lang="es-AR" noProof="0" dirty="0" err="1"/>
              <a:t>you</a:t>
            </a:r>
            <a:r>
              <a:rPr lang="es-AR" noProof="0" dirty="0"/>
              <a:t> can </a:t>
            </a:r>
            <a:r>
              <a:rPr lang="es-AR" noProof="0" dirty="0" err="1"/>
              <a:t>see</a:t>
            </a:r>
            <a:r>
              <a:rPr lang="es-AR" noProof="0" dirty="0"/>
              <a:t>, </a:t>
            </a:r>
            <a:r>
              <a:rPr lang="es-AR" noProof="0" dirty="0" err="1"/>
              <a:t>filled</a:t>
            </a:r>
            <a:r>
              <a:rPr lang="es-AR" noProof="0" dirty="0"/>
              <a:t> </a:t>
            </a:r>
            <a:r>
              <a:rPr lang="es-AR" noProof="0" dirty="0" err="1"/>
              <a:t>contours</a:t>
            </a:r>
            <a:r>
              <a:rPr lang="es-AR" noProof="0" dirty="0"/>
              <a:t> are </a:t>
            </a:r>
            <a:r>
              <a:rPr lang="es-AR" noProof="0" dirty="0" err="1"/>
              <a:t>not</a:t>
            </a:r>
            <a:r>
              <a:rPr lang="es-AR" noProof="0" dirty="0"/>
              <a:t> </a:t>
            </a:r>
            <a:r>
              <a:rPr lang="es-AR" noProof="0" dirty="0" err="1"/>
              <a:t>drawn</a:t>
            </a:r>
            <a:r>
              <a:rPr lang="es-AR" noProof="0" dirty="0"/>
              <a:t> </a:t>
            </a:r>
            <a:r>
              <a:rPr lang="es-AR" noProof="0" dirty="0" err="1"/>
              <a:t>correctly</a:t>
            </a:r>
            <a:r>
              <a:rPr lang="es-AR" noProof="0" dirty="0"/>
              <a:t> and </a:t>
            </a:r>
            <a:r>
              <a:rPr lang="es-AR" noProof="0" dirty="0" err="1"/>
              <a:t>there’s</a:t>
            </a:r>
            <a:r>
              <a:rPr lang="es-AR" noProof="0" dirty="0"/>
              <a:t> no simple </a:t>
            </a:r>
            <a:r>
              <a:rPr lang="es-AR" noProof="0" dirty="0" err="1"/>
              <a:t>way</a:t>
            </a:r>
            <a:r>
              <a:rPr lang="es-AR" noProof="0" dirty="0"/>
              <a:t> </a:t>
            </a:r>
            <a:r>
              <a:rPr lang="es-AR" noProof="0" dirty="0" err="1"/>
              <a:t>of</a:t>
            </a:r>
            <a:r>
              <a:rPr lang="es-AR" noProof="0" dirty="0"/>
              <a:t> </a:t>
            </a:r>
            <a:r>
              <a:rPr lang="es-AR" noProof="0" dirty="0" err="1"/>
              <a:t>labeling</a:t>
            </a:r>
            <a:r>
              <a:rPr lang="es-AR" noProof="0" dirty="0"/>
              <a:t> </a:t>
            </a:r>
            <a:r>
              <a:rPr lang="es-AR" noProof="0" dirty="0" err="1"/>
              <a:t>them</a:t>
            </a:r>
            <a:r>
              <a:rPr lang="es-AR" noProof="0" dirty="0"/>
              <a:t>. </a:t>
            </a:r>
            <a:r>
              <a:rPr lang="es-AR" noProof="0" dirty="0" err="1"/>
              <a:t>The</a:t>
            </a:r>
            <a:r>
              <a:rPr lang="es-AR" noProof="0" dirty="0"/>
              <a:t> color </a:t>
            </a:r>
            <a:r>
              <a:rPr lang="es-AR" noProof="0" dirty="0" err="1"/>
              <a:t>legend</a:t>
            </a:r>
            <a:r>
              <a:rPr lang="es-AR" noProof="0" dirty="0"/>
              <a:t> </a:t>
            </a:r>
            <a:r>
              <a:rPr lang="es-AR" noProof="0" dirty="0" err="1"/>
              <a:t>is</a:t>
            </a:r>
            <a:r>
              <a:rPr lang="es-AR" noProof="0" dirty="0"/>
              <a:t> </a:t>
            </a:r>
            <a:r>
              <a:rPr lang="es-AR" noProof="0" dirty="0" err="1"/>
              <a:t>also</a:t>
            </a:r>
            <a:r>
              <a:rPr lang="es-AR" noProof="0" dirty="0"/>
              <a:t> </a:t>
            </a:r>
            <a:r>
              <a:rPr lang="es-AR" noProof="0" dirty="0" err="1"/>
              <a:t>not</a:t>
            </a:r>
            <a:r>
              <a:rPr lang="es-AR" noProof="0" dirty="0"/>
              <a:t> </a:t>
            </a:r>
            <a:r>
              <a:rPr lang="es-AR" noProof="0" dirty="0" err="1"/>
              <a:t>very</a:t>
            </a:r>
            <a:r>
              <a:rPr lang="es-AR" noProof="0" dirty="0"/>
              <a:t> “</a:t>
            </a:r>
            <a:r>
              <a:rPr lang="es-AR" noProof="0" dirty="0" err="1"/>
              <a:t>meteorological</a:t>
            </a:r>
            <a:r>
              <a:rPr lang="es-AR" noProof="0" dirty="0"/>
              <a:t>”. </a:t>
            </a:r>
          </a:p>
          <a:p>
            <a:r>
              <a:rPr lang="es-AR" noProof="0" dirty="0" err="1"/>
              <a:t>But</a:t>
            </a:r>
            <a:r>
              <a:rPr lang="es-AR" noProof="0" dirty="0"/>
              <a:t> </a:t>
            </a:r>
            <a:r>
              <a:rPr lang="es-AR" noProof="0" dirty="0" err="1"/>
              <a:t>becuase</a:t>
            </a:r>
            <a:r>
              <a:rPr lang="es-AR" noProof="0" dirty="0"/>
              <a:t> R </a:t>
            </a:r>
            <a:r>
              <a:rPr lang="es-AR" noProof="0" dirty="0" err="1"/>
              <a:t>is</a:t>
            </a:r>
            <a:r>
              <a:rPr lang="es-AR" noProof="0" dirty="0"/>
              <a:t> open </a:t>
            </a:r>
            <a:r>
              <a:rPr lang="es-AR" noProof="0" dirty="0" err="1"/>
              <a:t>source</a:t>
            </a:r>
            <a:r>
              <a:rPr lang="es-AR" noProof="0" dirty="0"/>
              <a:t>, </a:t>
            </a:r>
            <a:r>
              <a:rPr lang="es-AR" noProof="0" dirty="0" err="1"/>
              <a:t>none</a:t>
            </a:r>
            <a:r>
              <a:rPr lang="es-AR" noProof="0" dirty="0"/>
              <a:t> </a:t>
            </a:r>
            <a:r>
              <a:rPr lang="es-AR" noProof="0" dirty="0" err="1"/>
              <a:t>of</a:t>
            </a:r>
            <a:r>
              <a:rPr lang="es-AR" noProof="0" dirty="0"/>
              <a:t> </a:t>
            </a:r>
            <a:r>
              <a:rPr lang="es-AR" noProof="0" dirty="0" err="1"/>
              <a:t>this</a:t>
            </a:r>
            <a:r>
              <a:rPr lang="es-AR" noProof="0" dirty="0"/>
              <a:t> </a:t>
            </a:r>
            <a:r>
              <a:rPr lang="es-AR" noProof="0" dirty="0" err="1"/>
              <a:t>is</a:t>
            </a:r>
            <a:r>
              <a:rPr lang="es-AR" noProof="0" dirty="0"/>
              <a:t> final and </a:t>
            </a:r>
            <a:r>
              <a:rPr lang="es-AR" noProof="0" dirty="0" err="1"/>
              <a:t>you</a:t>
            </a:r>
            <a:r>
              <a:rPr lang="es-AR" noProof="0" dirty="0"/>
              <a:t> can </a:t>
            </a:r>
            <a:r>
              <a:rPr lang="es-AR" noProof="0" dirty="0" err="1"/>
              <a:t>build</a:t>
            </a:r>
            <a:r>
              <a:rPr lang="es-AR" noProof="0" dirty="0"/>
              <a:t> </a:t>
            </a:r>
            <a:r>
              <a:rPr lang="es-AR" noProof="0" dirty="0" err="1"/>
              <a:t>your</a:t>
            </a:r>
            <a:r>
              <a:rPr lang="es-AR" noProof="0" dirty="0"/>
              <a:t> </a:t>
            </a:r>
            <a:r>
              <a:rPr lang="es-AR" noProof="0" dirty="0" err="1"/>
              <a:t>own</a:t>
            </a:r>
            <a:r>
              <a:rPr lang="es-AR" noProof="0" dirty="0"/>
              <a:t> </a:t>
            </a:r>
            <a:r>
              <a:rPr lang="es-AR" noProof="0" dirty="0" err="1"/>
              <a:t>extensions</a:t>
            </a:r>
            <a:r>
              <a:rPr lang="es-AR" noProof="0" dirty="0"/>
              <a:t>. And </a:t>
            </a:r>
            <a:r>
              <a:rPr lang="es-AR" noProof="0" dirty="0" err="1"/>
              <a:t>that’s</a:t>
            </a:r>
            <a:r>
              <a:rPr lang="es-AR" noProof="0" dirty="0"/>
              <a:t> </a:t>
            </a:r>
            <a:r>
              <a:rPr lang="es-AR" noProof="0" dirty="0" err="1"/>
              <a:t>what</a:t>
            </a:r>
            <a:r>
              <a:rPr lang="es-AR" noProof="0" dirty="0"/>
              <a:t> I </a:t>
            </a:r>
            <a:r>
              <a:rPr lang="es-AR" noProof="0" dirty="0" err="1"/>
              <a:t>did</a:t>
            </a:r>
            <a:r>
              <a:rPr lang="es-AR" noProof="0" dirty="0"/>
              <a:t>. </a:t>
            </a:r>
            <a:r>
              <a:rPr lang="es-AR" noProof="0" dirty="0" err="1"/>
              <a:t>MetR</a:t>
            </a:r>
            <a:r>
              <a:rPr lang="es-AR" noProof="0" dirty="0"/>
              <a:t>, in </a:t>
            </a:r>
            <a:r>
              <a:rPr lang="es-AR" noProof="0" dirty="0" err="1"/>
              <a:t>fact</a:t>
            </a:r>
            <a:r>
              <a:rPr lang="es-AR" noProof="0" dirty="0"/>
              <a:t>, </a:t>
            </a:r>
            <a:r>
              <a:rPr lang="es-AR" noProof="0" dirty="0" err="1"/>
              <a:t>was</a:t>
            </a:r>
            <a:r>
              <a:rPr lang="es-AR" noProof="0" dirty="0"/>
              <a:t> a </a:t>
            </a:r>
            <a:r>
              <a:rPr lang="es-AR" noProof="0" dirty="0" err="1"/>
              <a:t>sideffect</a:t>
            </a:r>
            <a:r>
              <a:rPr lang="es-AR" noProof="0" dirty="0"/>
              <a:t> </a:t>
            </a:r>
            <a:r>
              <a:rPr lang="es-AR" noProof="0" dirty="0" err="1"/>
              <a:t>of</a:t>
            </a:r>
            <a:r>
              <a:rPr lang="es-AR" noProof="0" dirty="0"/>
              <a:t> </a:t>
            </a:r>
            <a:r>
              <a:rPr lang="es-AR" noProof="0" dirty="0" err="1"/>
              <a:t>my</a:t>
            </a:r>
            <a:r>
              <a:rPr lang="es-AR" noProof="0" dirty="0"/>
              <a:t> </a:t>
            </a:r>
            <a:r>
              <a:rPr lang="es-AR" noProof="0" dirty="0" err="1"/>
              <a:t>dissertation</a:t>
            </a:r>
            <a:r>
              <a:rPr lang="es-AR" noProof="0" dirty="0"/>
              <a:t>. </a:t>
            </a:r>
          </a:p>
        </p:txBody>
      </p:sp>
    </p:spTree>
    <p:extLst>
      <p:ext uri="{BB962C8B-B14F-4D97-AF65-F5344CB8AC3E}">
        <p14:creationId xmlns:p14="http://schemas.microsoft.com/office/powerpoint/2010/main" val="44505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1520" y="820965"/>
            <a:ext cx="7375781" cy="598657"/>
          </a:xfrm>
        </p:spPr>
        <p:txBody>
          <a:bodyPr anchor="t">
            <a:noAutofit/>
          </a:bodyPr>
          <a:lstStyle>
            <a:lvl1pPr algn="l">
              <a:defRPr sz="4000" b="0" i="0" cap="small" baseline="0">
                <a:solidFill>
                  <a:schemeClr val="tx1"/>
                </a:solidFill>
                <a:latin typeface="Gotham Book" pitchFamily="50" charset="0"/>
              </a:defRPr>
            </a:lvl1pPr>
          </a:lstStyle>
          <a:p>
            <a:r>
              <a:rPr lang="es-AR" dirty="0"/>
              <a:t>TÍTULO DE LA PRESENTACIÓN</a:t>
            </a:r>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Text Placeholder 11"/>
          <p:cNvSpPr>
            <a:spLocks noGrp="1"/>
          </p:cNvSpPr>
          <p:nvPr>
            <p:ph type="body" sz="quarter" idx="10" hasCustomPrompt="1"/>
          </p:nvPr>
        </p:nvSpPr>
        <p:spPr>
          <a:xfrm>
            <a:off x="5796136" y="3364186"/>
            <a:ext cx="2808312" cy="409454"/>
          </a:xfrm>
        </p:spPr>
        <p:txBody>
          <a:bodyPr/>
          <a:lstStyle>
            <a:lvl1pPr marL="635" indent="0" algn="r">
              <a:buNone/>
              <a:defRPr>
                <a:latin typeface="+mn-lt"/>
              </a:defRPr>
            </a:lvl1pPr>
          </a:lstStyle>
          <a:p>
            <a:pPr lvl="0"/>
            <a:r>
              <a:rPr lang="en-US" dirty="0"/>
              <a:t>Elio Campitelli</a:t>
            </a:r>
            <a:endParaRPr lang="en-GB" dirty="0"/>
          </a:p>
        </p:txBody>
      </p:sp>
      <p:cxnSp>
        <p:nvCxnSpPr>
          <p:cNvPr id="14" name="Straight Connector 13"/>
          <p:cNvCxnSpPr>
            <a:cxnSpLocks/>
          </p:cNvCxnSpPr>
          <p:nvPr userDrawn="1"/>
        </p:nvCxnSpPr>
        <p:spPr>
          <a:xfrm flipH="1">
            <a:off x="5364088" y="3773640"/>
            <a:ext cx="4104456" cy="1"/>
          </a:xfrm>
          <a:prstGeom prst="line">
            <a:avLst/>
          </a:prstGeom>
          <a:ln w="44450" cap="rnd">
            <a:solidFill>
              <a:srgbClr val="7700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userDrawn="1"/>
        </p:nvCxnSpPr>
        <p:spPr>
          <a:xfrm>
            <a:off x="-540568" y="771550"/>
            <a:ext cx="720080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Content Placeholder 2"/>
          <p:cNvSpPr>
            <a:spLocks noGrp="1"/>
          </p:cNvSpPr>
          <p:nvPr>
            <p:ph sz="half" idx="1"/>
          </p:nvPr>
        </p:nvSpPr>
        <p:spPr>
          <a:xfrm>
            <a:off x="457201"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4648207" y="1200363"/>
            <a:ext cx="4038606" cy="339507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8" name="Rounded Rectangle 7"/>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AR"/>
          </a:p>
        </p:txBody>
      </p:sp>
      <p:sp>
        <p:nvSpPr>
          <p:cNvPr id="3" name="Text Placeholder 2"/>
          <p:cNvSpPr>
            <a:spLocks noGrp="1"/>
          </p:cNvSpPr>
          <p:nvPr>
            <p:ph type="body" idx="1"/>
          </p:nvPr>
        </p:nvSpPr>
        <p:spPr>
          <a:xfrm>
            <a:off x="457201" y="1151538"/>
            <a:ext cx="4040194"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631444"/>
            <a:ext cx="4040194"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4645040" y="1151538"/>
            <a:ext cx="4041781" cy="47990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0" y="1631444"/>
            <a:ext cx="4041781" cy="2963989"/>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8" name="Footer Placeholder 7"/>
          <p:cNvSpPr>
            <a:spLocks noGrp="1"/>
          </p:cNvSpPr>
          <p:nvPr>
            <p:ph type="ftr" sz="quarter" idx="11"/>
          </p:nvPr>
        </p:nvSpPr>
        <p:spPr>
          <a:xfrm>
            <a:off x="3124205" y="4768108"/>
            <a:ext cx="2895604" cy="273892"/>
          </a:xfrm>
          <a:prstGeom prst="rect">
            <a:avLst/>
          </a:prstGeom>
        </p:spPr>
        <p:txBody>
          <a:bodyPr/>
          <a:lstStyle/>
          <a:p>
            <a:endParaRPr lang="es-AR"/>
          </a:p>
        </p:txBody>
      </p:sp>
      <p:sp>
        <p:nvSpPr>
          <p:cNvPr id="9" name="Slide Number Placeholder 8"/>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10" name="Rounded Rectangle 9"/>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ounded Rectangle 5"/>
          <p:cNvSpPr/>
          <p:nvPr userDrawn="1"/>
        </p:nvSpPr>
        <p:spPr>
          <a:xfrm>
            <a:off x="-324544" y="1221816"/>
            <a:ext cx="8064908" cy="918264"/>
          </a:xfrm>
          <a:prstGeom prst="roundRect">
            <a:avLst>
              <a:gd name="adj" fmla="val 215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ext Placeholder 7"/>
          <p:cNvSpPr>
            <a:spLocks noGrp="1"/>
          </p:cNvSpPr>
          <p:nvPr>
            <p:ph type="body" sz="quarter" idx="10"/>
          </p:nvPr>
        </p:nvSpPr>
        <p:spPr>
          <a:xfrm>
            <a:off x="684214" y="1221798"/>
            <a:ext cx="6191259" cy="918134"/>
          </a:xfrm>
        </p:spPr>
        <p:txBody>
          <a:bodyPr anchor="ctr">
            <a:noAutofit/>
          </a:bodyPr>
          <a:lstStyle>
            <a:lvl1pPr marL="0" indent="0">
              <a:buNone/>
              <a:defRPr sz="3000">
                <a:solidFill>
                  <a:schemeClr val="bg1"/>
                </a:solidFill>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823"/>
            <a:ext cx="3008317" cy="871692"/>
          </a:xfrm>
        </p:spPr>
        <p:txBody>
          <a:bodyPr anchor="b"/>
          <a:lstStyle>
            <a:lvl1pPr algn="l">
              <a:defRPr sz="1500" b="1"/>
            </a:lvl1pPr>
          </a:lstStyle>
          <a:p>
            <a:r>
              <a:rPr lang="en-US"/>
              <a:t>Click to edit Master title style</a:t>
            </a:r>
            <a:endParaRPr lang="es-AR"/>
          </a:p>
        </p:txBody>
      </p:sp>
      <p:sp>
        <p:nvSpPr>
          <p:cNvPr id="3" name="Content Placeholder 2"/>
          <p:cNvSpPr>
            <a:spLocks noGrp="1"/>
          </p:cNvSpPr>
          <p:nvPr>
            <p:ph idx="1"/>
          </p:nvPr>
        </p:nvSpPr>
        <p:spPr>
          <a:xfrm>
            <a:off x="3575055" y="204833"/>
            <a:ext cx="5111758" cy="439061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457219" y="1076518"/>
            <a:ext cx="3008317" cy="351891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3601088"/>
            <a:ext cx="5486408" cy="425130"/>
          </a:xfrm>
        </p:spPr>
        <p:txBody>
          <a:bodyPr anchor="b"/>
          <a:lstStyle>
            <a:lvl1pPr algn="l">
              <a:defRPr sz="1500" b="1"/>
            </a:lvl1pPr>
          </a:lstStyle>
          <a:p>
            <a:r>
              <a:rPr lang="en-US"/>
              <a:t>Click to edit Master title style</a:t>
            </a:r>
            <a:endParaRPr lang="es-AR"/>
          </a:p>
        </p:txBody>
      </p:sp>
      <p:sp>
        <p:nvSpPr>
          <p:cNvPr id="3" name="Picture Placeholder 2"/>
          <p:cNvSpPr>
            <a:spLocks noGrp="1"/>
          </p:cNvSpPr>
          <p:nvPr>
            <p:ph type="pic" idx="1"/>
          </p:nvPr>
        </p:nvSpPr>
        <p:spPr>
          <a:xfrm>
            <a:off x="1792291" y="459662"/>
            <a:ext cx="5486408" cy="308664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es-AR"/>
          </a:p>
        </p:txBody>
      </p:sp>
      <p:sp>
        <p:nvSpPr>
          <p:cNvPr id="4" name="Text Placeholder 3"/>
          <p:cNvSpPr>
            <a:spLocks noGrp="1"/>
          </p:cNvSpPr>
          <p:nvPr>
            <p:ph type="body" sz="half" idx="2"/>
          </p:nvPr>
        </p:nvSpPr>
        <p:spPr>
          <a:xfrm>
            <a:off x="1792291" y="4026222"/>
            <a:ext cx="5486408" cy="60375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en-US"/>
              <a:t>Click to edit Master text styles</a:t>
            </a:r>
          </a:p>
        </p:txBody>
      </p:sp>
      <p:sp>
        <p:nvSpPr>
          <p:cNvPr id="5" name="Date Placeholder 4"/>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6" name="Footer Placeholder 5"/>
          <p:cNvSpPr>
            <a:spLocks noGrp="1"/>
          </p:cNvSpPr>
          <p:nvPr>
            <p:ph type="ftr" sz="quarter" idx="11"/>
          </p:nvPr>
        </p:nvSpPr>
        <p:spPr>
          <a:xfrm>
            <a:off x="3124205" y="4768108"/>
            <a:ext cx="2895604" cy="273892"/>
          </a:xfrm>
          <a:prstGeom prst="rect">
            <a:avLst/>
          </a:prstGeom>
        </p:spPr>
        <p:txBody>
          <a:bodyPr/>
          <a:lstStyle/>
          <a:p>
            <a:endParaRPr lang="es-AR"/>
          </a:p>
        </p:txBody>
      </p:sp>
      <p:sp>
        <p:nvSpPr>
          <p:cNvPr id="7" name="Slide Number Placeholder 6"/>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10" y="206019"/>
            <a:ext cx="2057403" cy="438941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457201" y="206019"/>
            <a:ext cx="6019809" cy="43894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5" name="Footer Placeholder 4"/>
          <p:cNvSpPr>
            <a:spLocks noGrp="1"/>
          </p:cNvSpPr>
          <p:nvPr>
            <p:ph type="ftr" sz="quarter" idx="11"/>
          </p:nvPr>
        </p:nvSpPr>
        <p:spPr>
          <a:xfrm>
            <a:off x="3124205" y="4768108"/>
            <a:ext cx="2895604" cy="273892"/>
          </a:xfrm>
          <a:prstGeom prst="rect">
            <a:avLst/>
          </a:prstGeom>
        </p:spPr>
        <p:txBody>
          <a:bodyPr/>
          <a:lstStyle/>
          <a:p>
            <a:endParaRPr lang="es-AR"/>
          </a:p>
        </p:txBody>
      </p:sp>
      <p:sp>
        <p:nvSpPr>
          <p:cNvPr id="6" name="Slide Number Placeholder 5"/>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Date Placeholder 2"/>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4" name="Footer Placeholder 3"/>
          <p:cNvSpPr>
            <a:spLocks noGrp="1"/>
          </p:cNvSpPr>
          <p:nvPr>
            <p:ph type="ftr" sz="quarter" idx="11"/>
          </p:nvPr>
        </p:nvSpPr>
        <p:spPr>
          <a:xfrm>
            <a:off x="3124205" y="4768108"/>
            <a:ext cx="2895604" cy="273892"/>
          </a:xfrm>
          <a:prstGeom prst="rect">
            <a:avLst/>
          </a:prstGeom>
        </p:spPr>
        <p:txBody>
          <a:bodyPr/>
          <a:lstStyle/>
          <a:p>
            <a:endParaRPr lang="es-AR"/>
          </a:p>
        </p:txBody>
      </p:sp>
      <p:sp>
        <p:nvSpPr>
          <p:cNvPr id="5" name="Slide Number Placeholder 4"/>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a:cxnSpLocks/>
          </p:cNvCxnSpPr>
          <p:nvPr userDrawn="1"/>
        </p:nvCxnSpPr>
        <p:spPr>
          <a:xfrm flipV="1">
            <a:off x="-396552" y="771550"/>
            <a:ext cx="5760640"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small" baseline="0">
                <a:latin typeface="Gotham Book" pitchFamily="50" charset="0"/>
              </a:defRPr>
            </a:lvl1pPr>
          </a:lstStyle>
          <a:p>
            <a:pPr lvl="0"/>
            <a:r>
              <a:rPr lang="en-GB" dirty="0"/>
              <a:t>SUBTÍTULO</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nction">
    <p:bg>
      <p:bgRef idx="1001">
        <a:schemeClr val="bg1"/>
      </p:bgRef>
    </p:bg>
    <p:spTree>
      <p:nvGrpSpPr>
        <p:cNvPr id="1" name=""/>
        <p:cNvGrpSpPr/>
        <p:nvPr/>
      </p:nvGrpSpPr>
      <p:grpSpPr>
        <a:xfrm>
          <a:off x="0" y="0"/>
          <a:ext cx="0" cy="0"/>
          <a:chOff x="0" y="0"/>
          <a:chExt cx="0" cy="0"/>
        </a:xfrm>
      </p:grpSpPr>
      <p:sp>
        <p:nvSpPr>
          <p:cNvPr id="9" name="Rounded Rectangle 8"/>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7" name="Straight Connector 6"/>
          <p:cNvCxnSpPr>
            <a:cxnSpLocks/>
          </p:cNvCxnSpPr>
          <p:nvPr userDrawn="1"/>
        </p:nvCxnSpPr>
        <p:spPr>
          <a:xfrm flipV="1">
            <a:off x="-540568" y="771550"/>
            <a:ext cx="5904656" cy="1"/>
          </a:xfrm>
          <a:prstGeom prst="line">
            <a:avLst/>
          </a:prstGeom>
          <a:ln w="76200" cap="rnd">
            <a:solidFill>
              <a:srgbClr val="7700FF"/>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0" hasCustomPrompt="1"/>
          </p:nvPr>
        </p:nvSpPr>
        <p:spPr>
          <a:xfrm>
            <a:off x="322063" y="195487"/>
            <a:ext cx="5042025" cy="576064"/>
          </a:xfrm>
        </p:spPr>
        <p:txBody>
          <a:bodyPr>
            <a:normAutofit/>
          </a:bodyPr>
          <a:lstStyle>
            <a:lvl1pPr marL="635" indent="0">
              <a:buNone/>
              <a:defRPr sz="3200" cap="none" baseline="0">
                <a:latin typeface="Fira Code" pitchFamily="49" charset="0"/>
                <a:ea typeface="Fira Code" pitchFamily="49" charset="0"/>
              </a:defRPr>
            </a:lvl1pPr>
          </a:lstStyle>
          <a:p>
            <a:pPr lvl="0"/>
            <a:r>
              <a:rPr lang="en-GB" dirty="0" err="1"/>
              <a:t>funcion</a:t>
            </a:r>
            <a:r>
              <a:rPr lang="en-GB" dirty="0"/>
              <a:t>()</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
        <p:nvSpPr>
          <p:cNvPr id="4" name="Rounded Rectangle 3"/>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pitulo">
    <p:spTree>
      <p:nvGrpSpPr>
        <p:cNvPr id="1" name=""/>
        <p:cNvGrpSpPr/>
        <p:nvPr/>
      </p:nvGrpSpPr>
      <p:grpSpPr>
        <a:xfrm>
          <a:off x="0" y="0"/>
          <a:ext cx="0" cy="0"/>
          <a:chOff x="0" y="0"/>
          <a:chExt cx="0" cy="0"/>
        </a:xfrm>
      </p:grpSpPr>
      <p:sp>
        <p:nvSpPr>
          <p:cNvPr id="8" name="Rectangle 7"/>
          <p:cNvSpPr/>
          <p:nvPr userDrawn="1"/>
        </p:nvSpPr>
        <p:spPr>
          <a:xfrm>
            <a:off x="-474354" y="-236604"/>
            <a:ext cx="10081135" cy="1404404"/>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5" name="Text Placeholder 4"/>
          <p:cNvSpPr>
            <a:spLocks noGrp="1"/>
          </p:cNvSpPr>
          <p:nvPr>
            <p:ph type="body" sz="quarter" idx="10" hasCustomPrompt="1"/>
          </p:nvPr>
        </p:nvSpPr>
        <p:spPr>
          <a:xfrm>
            <a:off x="215516" y="558708"/>
            <a:ext cx="8712981" cy="918134"/>
          </a:xfrm>
        </p:spPr>
        <p:txBody>
          <a:bodyPr anchor="ctr">
            <a:noAutofit/>
          </a:bodyPr>
          <a:lstStyle>
            <a:lvl1pPr marL="0" indent="0">
              <a:buNone/>
              <a:defRPr sz="3600" b="0" u="none" cap="small" baseline="0">
                <a:solidFill>
                  <a:schemeClr val="bg1"/>
                </a:solid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9" name="Text Placeholder 18"/>
          <p:cNvSpPr>
            <a:spLocks noGrp="1"/>
          </p:cNvSpPr>
          <p:nvPr>
            <p:ph type="body" sz="quarter" idx="11" hasCustomPrompt="1"/>
          </p:nvPr>
        </p:nvSpPr>
        <p:spPr>
          <a:xfrm>
            <a:off x="611189" y="1437338"/>
            <a:ext cx="7993074" cy="2971394"/>
          </a:xfrm>
        </p:spPr>
        <p:txBody>
          <a:bodyPr>
            <a:normAutofit/>
          </a:bodyPr>
          <a:lstStyle>
            <a:lvl1pPr marL="0" indent="0">
              <a:buNone/>
              <a:defRPr sz="2100"/>
            </a:lvl1pPr>
            <a:lvl2pPr marL="342900" indent="0">
              <a:buNone/>
              <a:defRPr/>
            </a:lvl2pPr>
            <a:lvl3pPr marL="685800" indent="0">
              <a:buNone/>
              <a:defRPr/>
            </a:lvl3pPr>
            <a:lvl4pPr marL="1028700" indent="0">
              <a:buNone/>
              <a:defRPr/>
            </a:lvl4pPr>
            <a:lvl5pPr marL="1371600" indent="0">
              <a:buNone/>
              <a:defRPr/>
            </a:lvl5pPr>
          </a:lstStyle>
          <a:p>
            <a:pPr lvl="0"/>
            <a:r>
              <a:rPr lang="en-US" dirty="0" err="1"/>
              <a:t>Descripción</a:t>
            </a:r>
            <a:endParaRPr lang="es-AR" dirty="0"/>
          </a:p>
        </p:txBody>
      </p:sp>
      <p:sp>
        <p:nvSpPr>
          <p:cNvPr id="6" name="Rounded Rectangle 5"/>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dark">
    <p:spTree>
      <p:nvGrpSpPr>
        <p:cNvPr id="1" name=""/>
        <p:cNvGrpSpPr/>
        <p:nvPr/>
      </p:nvGrpSpPr>
      <p:grpSpPr>
        <a:xfrm>
          <a:off x="0" y="0"/>
          <a:ext cx="0" cy="0"/>
          <a:chOff x="0" y="0"/>
          <a:chExt cx="0" cy="0"/>
        </a:xfrm>
      </p:grpSpPr>
      <p:sp>
        <p:nvSpPr>
          <p:cNvPr id="7" name="Rectangle 6"/>
          <p:cNvSpPr/>
          <p:nvPr userDrawn="1"/>
        </p:nvSpPr>
        <p:spPr>
          <a:xfrm flipV="1">
            <a:off x="-474354" y="-128573"/>
            <a:ext cx="10081135" cy="5455568"/>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l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1" y="4768108"/>
            <a:ext cx="2133603" cy="273892"/>
          </a:xfrm>
          <a:prstGeom prst="rect">
            <a:avLst/>
          </a:prstGeom>
        </p:spPr>
        <p:txBody>
          <a:bodyPr/>
          <a:lstStyle/>
          <a:p>
            <a:fld id="{5FE5D985-BC1F-4337-995C-A08BC27D9752}" type="datetimeFigureOut">
              <a:rPr lang="es-AR" smtClean="0"/>
              <a:t>11/9/2018</a:t>
            </a:fld>
            <a:endParaRPr lang="es-AR"/>
          </a:p>
        </p:txBody>
      </p:sp>
      <p:sp>
        <p:nvSpPr>
          <p:cNvPr id="3" name="Footer Placeholder 2"/>
          <p:cNvSpPr>
            <a:spLocks noGrp="1"/>
          </p:cNvSpPr>
          <p:nvPr>
            <p:ph type="ftr" sz="quarter" idx="11"/>
          </p:nvPr>
        </p:nvSpPr>
        <p:spPr>
          <a:xfrm>
            <a:off x="3124205" y="4768108"/>
            <a:ext cx="2895604" cy="273892"/>
          </a:xfrm>
          <a:prstGeom prst="rect">
            <a:avLst/>
          </a:prstGeom>
        </p:spPr>
        <p:txBody>
          <a:bodyPr/>
          <a:lstStyle/>
          <a:p>
            <a:endParaRPr lang="es-AR"/>
          </a:p>
        </p:txBody>
      </p:sp>
      <p:sp>
        <p:nvSpPr>
          <p:cNvPr id="4" name="Slide Number Placeholder 3"/>
          <p:cNvSpPr>
            <a:spLocks noGrp="1"/>
          </p:cNvSpPr>
          <p:nvPr>
            <p:ph type="sldNum" sz="quarter" idx="12"/>
          </p:nvPr>
        </p:nvSpPr>
        <p:spPr>
          <a:xfrm>
            <a:off x="6553210" y="4768108"/>
            <a:ext cx="2133603" cy="273892"/>
          </a:xfrm>
          <a:prstGeom prst="rect">
            <a:avLst/>
          </a:prstGeom>
        </p:spPr>
        <p:txBody>
          <a:bodyPr/>
          <a:lstStyle/>
          <a:p>
            <a:fld id="{978E83EA-3671-4475-93F4-CFBDCD4C1007}" type="slidenum">
              <a:rPr lang="es-AR" smtClean="0"/>
              <a:t>‹#›</a:t>
            </a:fld>
            <a:endParaRPr lang="es-AR"/>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es">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flipV="1">
            <a:off x="-474354" y="1167803"/>
            <a:ext cx="10081135" cy="4159197"/>
          </a:xfrm>
          <a:prstGeom prst="rect">
            <a:avLst/>
          </a:prstGeom>
          <a:pattFill prst="trellis">
            <a:fgClr>
              <a:srgbClr val="8F001E"/>
            </a:fgClr>
            <a:bgClr>
              <a:srgbClr val="640015"/>
            </a:bgClr>
          </a:pattFill>
          <a:ln w="19050">
            <a:solidFill>
              <a:srgbClr val="21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AR"/>
          </a:p>
        </p:txBody>
      </p:sp>
      <p:sp>
        <p:nvSpPr>
          <p:cNvPr id="6" name="Text Placeholder 4"/>
          <p:cNvSpPr>
            <a:spLocks noGrp="1"/>
          </p:cNvSpPr>
          <p:nvPr>
            <p:ph type="body" sz="quarter" idx="10" hasCustomPrompt="1"/>
          </p:nvPr>
        </p:nvSpPr>
        <p:spPr>
          <a:xfrm>
            <a:off x="216000" y="554706"/>
            <a:ext cx="8712013" cy="918134"/>
          </a:xfrm>
          <a:noFill/>
        </p:spPr>
        <p:txBody>
          <a:bodyPr anchor="ctr">
            <a:noAutofit/>
          </a:bodyPr>
          <a:lstStyle>
            <a:lvl1pPr marL="0" indent="0" algn="r">
              <a:buNone/>
              <a:defRPr sz="3600" b="0" u="none" cap="small" baseline="0">
                <a:pattFill prst="trellis">
                  <a:fgClr>
                    <a:srgbClr val="8F001E"/>
                  </a:fgClr>
                  <a:bgClr>
                    <a:srgbClr val="640015"/>
                  </a:bgClr>
                </a:pattFill>
                <a:latin typeface="Arial Black" pitchFamily="34" charset="0"/>
              </a:defRPr>
            </a:lvl1pPr>
            <a:lvl2pPr marL="342900" indent="0">
              <a:buNone/>
              <a:defRPr sz="3000">
                <a:solidFill>
                  <a:schemeClr val="bg1"/>
                </a:solidFill>
              </a:defRPr>
            </a:lvl2pPr>
            <a:lvl3pPr marL="685800" indent="0">
              <a:buNone/>
              <a:defRPr sz="3000">
                <a:solidFill>
                  <a:schemeClr val="bg1"/>
                </a:solidFill>
              </a:defRPr>
            </a:lvl3pPr>
            <a:lvl4pPr marL="1028700" indent="0">
              <a:buNone/>
              <a:defRPr sz="3000">
                <a:solidFill>
                  <a:schemeClr val="bg1"/>
                </a:solidFill>
              </a:defRPr>
            </a:lvl4pPr>
            <a:lvl5pPr marL="1371600" indent="0">
              <a:buNone/>
              <a:defRPr sz="3000">
                <a:solidFill>
                  <a:schemeClr val="bg1"/>
                </a:solidFill>
              </a:defRPr>
            </a:lvl5pPr>
          </a:lstStyle>
          <a:p>
            <a:pPr lvl="0"/>
            <a:r>
              <a:rPr lang="en-US" dirty="0" err="1"/>
              <a:t>Introducción</a:t>
            </a:r>
            <a:endParaRPr lang="es-AR" dirty="0"/>
          </a:p>
        </p:txBody>
      </p:sp>
      <p:sp>
        <p:nvSpPr>
          <p:cNvPr id="11" name="Text Placeholder 10"/>
          <p:cNvSpPr>
            <a:spLocks noGrp="1"/>
          </p:cNvSpPr>
          <p:nvPr>
            <p:ph type="body" sz="quarter" idx="11"/>
          </p:nvPr>
        </p:nvSpPr>
        <p:spPr>
          <a:xfrm>
            <a:off x="539751" y="1330168"/>
            <a:ext cx="8064512" cy="3510583"/>
          </a:xfrm>
        </p:spPr>
        <p:txBody>
          <a:bodyPr>
            <a:normAutofit/>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
        <p:nvSpPr>
          <p:cNvPr id="5" name="Rounded Rectangle 4"/>
          <p:cNvSpPr/>
          <p:nvPr userDrawn="1"/>
        </p:nvSpPr>
        <p:spPr>
          <a:xfrm>
            <a:off x="-38100" y="-27686"/>
            <a:ext cx="9220214" cy="5200676"/>
          </a:xfrm>
          <a:prstGeom prst="roundRect">
            <a:avLst>
              <a:gd name="adj" fmla="val 166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06016"/>
            <a:ext cx="8229612" cy="857401"/>
          </a:xfrm>
          <a:prstGeom prst="rect">
            <a:avLst/>
          </a:prstGeom>
        </p:spPr>
        <p:txBody>
          <a:bodyPr vert="horz" lIns="91440" tIns="45720" rIns="91440" bIns="45720" rtlCol="0" anchor="ctr">
            <a:normAutofit/>
          </a:bodyPr>
          <a:lstStyle/>
          <a:p>
            <a:r>
              <a:rPr lang="en-US" dirty="0"/>
              <a:t>Click to edit Master title style</a:t>
            </a:r>
            <a:endParaRPr lang="es-AR" dirty="0"/>
          </a:p>
        </p:txBody>
      </p:sp>
      <p:sp>
        <p:nvSpPr>
          <p:cNvPr id="3" name="Text Placeholder 2"/>
          <p:cNvSpPr>
            <a:spLocks noGrp="1"/>
          </p:cNvSpPr>
          <p:nvPr>
            <p:ph type="body" idx="1"/>
          </p:nvPr>
        </p:nvSpPr>
        <p:spPr>
          <a:xfrm>
            <a:off x="457201" y="1200363"/>
            <a:ext cx="8229612" cy="33950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A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685800" rtl="0" eaLnBrk="1" latinLnBrk="0" hangingPunct="1">
        <a:spcBef>
          <a:spcPct val="0"/>
        </a:spcBef>
        <a:buNone/>
        <a:defRPr sz="3300" kern="1200" cap="small" baseline="0">
          <a:solidFill>
            <a:schemeClr val="tx1"/>
          </a:solidFill>
          <a:latin typeface="Gotham Black" pitchFamily="50" charset="0"/>
          <a:ea typeface="+mj-ea"/>
          <a:cs typeface="+mj-cs"/>
        </a:defRPr>
      </a:lvl1pPr>
    </p:titleStyle>
    <p:bodyStyle>
      <a:lvl1pPr marL="257175" indent="-256540" algn="l" defTabSz="685800" rtl="0" eaLnBrk="1" latinLnBrk="0" hangingPunct="1">
        <a:spcBef>
          <a:spcPct val="15000"/>
        </a:spcBef>
        <a:buFont typeface="Arial" charset="0"/>
        <a:buChar char="•"/>
        <a:defRPr sz="2400" kern="1200">
          <a:solidFill>
            <a:schemeClr val="tx1"/>
          </a:solidFill>
          <a:latin typeface="Gotham Black" pitchFamily="50" charset="0"/>
          <a:ea typeface="+mn-ea"/>
          <a:cs typeface="+mn-cs"/>
        </a:defRPr>
      </a:lvl1pPr>
      <a:lvl2pPr marL="557530" indent="-213995" algn="l" defTabSz="685800" rtl="0" eaLnBrk="1" latinLnBrk="0" hangingPunct="1">
        <a:spcBef>
          <a:spcPct val="15000"/>
        </a:spcBef>
        <a:buFont typeface="Arial" charset="0"/>
        <a:buChar char="–"/>
        <a:defRPr sz="2100" kern="1200">
          <a:solidFill>
            <a:schemeClr val="tx1"/>
          </a:solidFill>
          <a:latin typeface="Gotham Black" pitchFamily="50" charset="0"/>
          <a:ea typeface="+mn-ea"/>
          <a:cs typeface="+mn-cs"/>
        </a:defRPr>
      </a:lvl2pPr>
      <a:lvl3pPr marL="857250" indent="-170815" algn="l" defTabSz="685800" rtl="0" eaLnBrk="1" latinLnBrk="0" hangingPunct="1">
        <a:spcBef>
          <a:spcPct val="15000"/>
        </a:spcBef>
        <a:buFont typeface="Arial" charset="0"/>
        <a:buChar char="•"/>
        <a:defRPr sz="1800" kern="1200">
          <a:solidFill>
            <a:schemeClr val="tx1"/>
          </a:solidFill>
          <a:latin typeface="Gotham Black" pitchFamily="50" charset="0"/>
          <a:ea typeface="+mn-ea"/>
          <a:cs typeface="+mn-cs"/>
        </a:defRPr>
      </a:lvl3pPr>
      <a:lvl4pPr marL="12001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4pPr>
      <a:lvl5pPr marL="15430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5pPr>
      <a:lvl6pPr marL="18865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9pPr>
    </p:bodyStyle>
    <p:otherStyle>
      <a:defPPr>
        <a:defRPr lang="es-A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520" y="820965"/>
            <a:ext cx="7375781" cy="2110825"/>
          </a:xfrm>
        </p:spPr>
        <p:txBody>
          <a:bodyPr/>
          <a:lstStyle/>
          <a:p>
            <a:r>
              <a:rPr lang="en-GB" sz="4400" dirty="0" err="1"/>
              <a:t>met</a:t>
            </a:r>
            <a:r>
              <a:rPr lang="en-GB" sz="4400" dirty="0" err="1">
                <a:latin typeface="Gotham Bold" pitchFamily="50" charset="0"/>
              </a:rPr>
              <a:t>R</a:t>
            </a:r>
            <a:r>
              <a:rPr lang="en-GB" dirty="0"/>
              <a:t> </a:t>
            </a:r>
            <a:br>
              <a:rPr lang="en-GB" dirty="0"/>
            </a:br>
            <a:r>
              <a:rPr lang="es-ES" sz="3200" dirty="0" err="1"/>
              <a:t>Tidy</a:t>
            </a:r>
            <a:r>
              <a:rPr lang="es-ES" sz="3200" dirty="0"/>
              <a:t> </a:t>
            </a:r>
            <a:r>
              <a:rPr lang="es-ES" sz="3200" dirty="0" err="1"/>
              <a:t>visualisation</a:t>
            </a:r>
            <a:r>
              <a:rPr lang="es-ES" sz="3200" dirty="0"/>
              <a:t> and </a:t>
            </a:r>
            <a:r>
              <a:rPr lang="es-ES" sz="3200" dirty="0" err="1"/>
              <a:t>analysis</a:t>
            </a:r>
            <a:r>
              <a:rPr lang="es-ES" sz="3200" dirty="0"/>
              <a:t> </a:t>
            </a:r>
            <a:r>
              <a:rPr lang="es-ES" sz="3200" dirty="0" err="1"/>
              <a:t>of</a:t>
            </a:r>
            <a:r>
              <a:rPr lang="es-ES" sz="3200" dirty="0"/>
              <a:t> </a:t>
            </a:r>
            <a:r>
              <a:rPr lang="es-ES" sz="3200" dirty="0" err="1"/>
              <a:t>meteorological</a:t>
            </a:r>
            <a:r>
              <a:rPr lang="es-ES" sz="3200" dirty="0"/>
              <a:t> </a:t>
            </a:r>
            <a:r>
              <a:rPr lang="es-ES" sz="3200" dirty="0" err="1"/>
              <a:t>fields</a:t>
            </a:r>
            <a:endParaRPr lang="en-GB" sz="3600" dirty="0"/>
          </a:p>
        </p:txBody>
      </p:sp>
      <p:sp>
        <p:nvSpPr>
          <p:cNvPr id="3" name="Text Placeholder 2"/>
          <p:cNvSpPr>
            <a:spLocks noGrp="1"/>
          </p:cNvSpPr>
          <p:nvPr>
            <p:ph type="body" sz="quarter" idx="10"/>
          </p:nvPr>
        </p:nvSpPr>
        <p:spPr>
          <a:xfrm>
            <a:off x="6228184" y="3350739"/>
            <a:ext cx="2376264" cy="409454"/>
          </a:xfrm>
        </p:spPr>
        <p:txBody>
          <a:bodyPr>
            <a:noAutofit/>
          </a:bodyPr>
          <a:lstStyle/>
          <a:p>
            <a:r>
              <a:rPr lang="en-GB" dirty="0">
                <a:latin typeface="Gotham Book" panose="02000604040000020004" pitchFamily="50" charset="0"/>
              </a:rPr>
              <a:t>Elio Campitelli</a:t>
            </a:r>
          </a:p>
        </p:txBody>
      </p:sp>
      <p:sp>
        <p:nvSpPr>
          <p:cNvPr id="4" name="Text Placeholder 2">
            <a:extLst>
              <a:ext uri="{FF2B5EF4-FFF2-40B4-BE49-F238E27FC236}">
                <a16:creationId xmlns:a16="http://schemas.microsoft.com/office/drawing/2014/main" id="{B1F32E41-7954-49A5-9DD7-75C518C66056}"/>
              </a:ext>
            </a:extLst>
          </p:cNvPr>
          <p:cNvSpPr txBox="1">
            <a:spLocks/>
          </p:cNvSpPr>
          <p:nvPr/>
        </p:nvSpPr>
        <p:spPr>
          <a:xfrm>
            <a:off x="6228184" y="3932328"/>
            <a:ext cx="2376264" cy="871670"/>
          </a:xfrm>
          <a:prstGeom prst="rect">
            <a:avLst/>
          </a:prstGeom>
        </p:spPr>
        <p:txBody>
          <a:bodyPr vert="horz" lIns="91440" tIns="45720" rIns="91440" bIns="45720" rtlCol="0">
            <a:noAutofit/>
          </a:bodyPr>
          <a:lstStyle>
            <a:lvl1pPr marL="635" indent="0" algn="r" defTabSz="685800" rtl="0" eaLnBrk="1" latinLnBrk="0" hangingPunct="1">
              <a:spcBef>
                <a:spcPct val="15000"/>
              </a:spcBef>
              <a:buFont typeface="Arial" charset="0"/>
              <a:buNone/>
              <a:defRPr sz="2400" kern="1200">
                <a:solidFill>
                  <a:schemeClr val="tx1"/>
                </a:solidFill>
                <a:latin typeface="+mn-lt"/>
                <a:ea typeface="+mn-ea"/>
                <a:cs typeface="+mn-cs"/>
              </a:defRPr>
            </a:lvl1pPr>
            <a:lvl2pPr marL="557530" indent="-213995" algn="l" defTabSz="685800" rtl="0" eaLnBrk="1" latinLnBrk="0" hangingPunct="1">
              <a:spcBef>
                <a:spcPct val="15000"/>
              </a:spcBef>
              <a:buFont typeface="Arial" charset="0"/>
              <a:buChar char="–"/>
              <a:defRPr sz="2100" kern="1200">
                <a:solidFill>
                  <a:schemeClr val="tx1"/>
                </a:solidFill>
                <a:latin typeface="Gotham Black" pitchFamily="50" charset="0"/>
                <a:ea typeface="+mn-ea"/>
                <a:cs typeface="+mn-cs"/>
              </a:defRPr>
            </a:lvl2pPr>
            <a:lvl3pPr marL="857250" indent="-170815" algn="l" defTabSz="685800" rtl="0" eaLnBrk="1" latinLnBrk="0" hangingPunct="1">
              <a:spcBef>
                <a:spcPct val="15000"/>
              </a:spcBef>
              <a:buFont typeface="Arial" charset="0"/>
              <a:buChar char="•"/>
              <a:defRPr sz="1800" kern="1200">
                <a:solidFill>
                  <a:schemeClr val="tx1"/>
                </a:solidFill>
                <a:latin typeface="Gotham Black" pitchFamily="50" charset="0"/>
                <a:ea typeface="+mn-ea"/>
                <a:cs typeface="+mn-cs"/>
              </a:defRPr>
            </a:lvl3pPr>
            <a:lvl4pPr marL="12001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4pPr>
            <a:lvl5pPr marL="1543050" indent="-170815" algn="l" defTabSz="685800" rtl="0" eaLnBrk="1" latinLnBrk="0" hangingPunct="1">
              <a:spcBef>
                <a:spcPct val="15000"/>
              </a:spcBef>
              <a:buFont typeface="Arial" charset="0"/>
              <a:buChar char="»"/>
              <a:defRPr sz="1500" kern="1200">
                <a:solidFill>
                  <a:schemeClr val="tx1"/>
                </a:solidFill>
                <a:latin typeface="Gotham Black" pitchFamily="50" charset="0"/>
                <a:ea typeface="+mn-ea"/>
                <a:cs typeface="+mn-cs"/>
              </a:defRPr>
            </a:lvl5pPr>
            <a:lvl6pPr marL="18865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6pPr>
            <a:lvl7pPr marL="22294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7pPr>
            <a:lvl8pPr marL="25723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8pPr>
            <a:lvl9pPr marL="2915285" indent="-170815" algn="l" defTabSz="685800" rtl="0" eaLnBrk="1" latinLnBrk="0" hangingPunct="1">
              <a:spcBef>
                <a:spcPct val="15000"/>
              </a:spcBef>
              <a:buFont typeface="Arial" charset="0"/>
              <a:buChar char="•"/>
              <a:defRPr sz="1500" kern="1200">
                <a:solidFill>
                  <a:schemeClr val="tx1"/>
                </a:solidFill>
                <a:latin typeface="+mn-lt"/>
                <a:ea typeface="+mn-ea"/>
                <a:cs typeface="+mn-cs"/>
              </a:defRPr>
            </a:lvl9pPr>
          </a:lstStyle>
          <a:p>
            <a:r>
              <a:rPr lang="en-GB" sz="2000" dirty="0">
                <a:latin typeface="Font Awesome 5 Brands Regular" panose="02000503000000000000" pitchFamily="50" charset="0"/>
              </a:rPr>
              <a:t></a:t>
            </a:r>
            <a:r>
              <a:rPr lang="en-GB" sz="2000" dirty="0">
                <a:solidFill>
                  <a:srgbClr val="08A0E9"/>
                </a:solidFill>
                <a:latin typeface="Font Awesome 5 Brands Regular" panose="02000503000000000000" pitchFamily="50" charset="0"/>
              </a:rPr>
              <a:t> </a:t>
            </a:r>
            <a:r>
              <a:rPr lang="en-GB" sz="2000" dirty="0" err="1"/>
              <a:t>eliocamp</a:t>
            </a:r>
            <a:endParaRPr lang="en-GB" sz="2000" dirty="0"/>
          </a:p>
          <a:p>
            <a:r>
              <a:rPr lang="en-GB" sz="2000" dirty="0">
                <a:solidFill>
                  <a:srgbClr val="08A0E9"/>
                </a:solidFill>
                <a:latin typeface="Font Awesome 5 Brands Regular" panose="02000503000000000000" pitchFamily="50" charset="0"/>
              </a:rPr>
              <a:t></a:t>
            </a:r>
            <a:r>
              <a:rPr lang="en-GB" sz="2000" dirty="0">
                <a:solidFill>
                  <a:srgbClr val="08A0E9"/>
                </a:solidFill>
                <a:latin typeface="Gotham Book" panose="02000604040000020004" pitchFamily="50" charset="0"/>
              </a:rPr>
              <a:t> </a:t>
            </a:r>
            <a:r>
              <a:rPr lang="en-GB" sz="2000" dirty="0" err="1">
                <a:latin typeface="Gotham Book" panose="02000604040000020004" pitchFamily="50" charset="0"/>
              </a:rPr>
              <a:t>d_olivaw</a:t>
            </a:r>
            <a:endParaRPr lang="en-GB" sz="2000" dirty="0">
              <a:latin typeface="Gotham Book" panose="02000604040000020004" pitchFamily="50" charset="0"/>
            </a:endParaRPr>
          </a:p>
          <a:p>
            <a:endParaRPr lang="en-GB" sz="2000" dirty="0">
              <a:latin typeface="Gotham Book" panose="02000604040000020004" pitchFamily="50" charset="0"/>
            </a:endParaRPr>
          </a:p>
        </p:txBody>
      </p:sp>
      <p:pic>
        <p:nvPicPr>
          <p:cNvPr id="5" name="Picture 4">
            <a:extLst>
              <a:ext uri="{FF2B5EF4-FFF2-40B4-BE49-F238E27FC236}">
                <a16:creationId xmlns:a16="http://schemas.microsoft.com/office/drawing/2014/main" id="{436A51BC-2F4A-425B-9541-4C6E5483B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3839153"/>
            <a:ext cx="1023632" cy="9667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geom_contour_fill</a:t>
            </a:r>
            <a:r>
              <a:rPr lang="en-GB" dirty="0"/>
              <a:t>()</a:t>
            </a:r>
          </a:p>
        </p:txBody>
      </p:sp>
      <p:pic>
        <p:nvPicPr>
          <p:cNvPr id="6" name="Picture 5">
            <a:extLst>
              <a:ext uri="{FF2B5EF4-FFF2-40B4-BE49-F238E27FC236}">
                <a16:creationId xmlns:a16="http://schemas.microsoft.com/office/drawing/2014/main" id="{35C5D19B-D903-456C-AB7C-B583B598A0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geom_text_contour</a:t>
            </a:r>
            <a:r>
              <a:rPr lang="en-GB" dirty="0"/>
              <a:t>()</a:t>
            </a:r>
          </a:p>
        </p:txBody>
      </p:sp>
      <p:pic>
        <p:nvPicPr>
          <p:cNvPr id="8" name="Picture 7">
            <a:extLst>
              <a:ext uri="{FF2B5EF4-FFF2-40B4-BE49-F238E27FC236}">
                <a16:creationId xmlns:a16="http://schemas.microsoft.com/office/drawing/2014/main" id="{7B5A1150-A7CE-4784-9B7B-C207D303A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2" name="Picture 1"/>
          <p:cNvPicPr>
            <a:picLocks noChangeAspect="1"/>
          </p:cNvPicPr>
          <p:nvPr/>
        </p:nvPicPr>
        <p:blipFill>
          <a:blip r:embed="rId3"/>
          <a:stretch>
            <a:fillRect/>
          </a:stretch>
        </p:blipFill>
        <p:spPr>
          <a:xfrm>
            <a:off x="2301103" y="923226"/>
            <a:ext cx="4541794" cy="3952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13" name="Picture 12">
            <a:extLst>
              <a:ext uri="{FF2B5EF4-FFF2-40B4-BE49-F238E27FC236}">
                <a16:creationId xmlns:a16="http://schemas.microsoft.com/office/drawing/2014/main" id="{09A45AEC-F1AC-4BAF-BD93-3FA03497C5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7" name="Picture 6">
            <a:extLst>
              <a:ext uri="{FF2B5EF4-FFF2-40B4-BE49-F238E27FC236}">
                <a16:creationId xmlns:a16="http://schemas.microsoft.com/office/drawing/2014/main" id="{51B88CB6-2ADE-4DC1-95E3-F792BD1D250B}"/>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geom_contour_tanaka</a:t>
            </a:r>
            <a:r>
              <a:rPr lang="en-GB" dirty="0"/>
              <a:t>()</a:t>
            </a:r>
          </a:p>
        </p:txBody>
      </p:sp>
      <p:pic>
        <p:nvPicPr>
          <p:cNvPr id="5" name="Picture 4">
            <a:extLst>
              <a:ext uri="{FF2B5EF4-FFF2-40B4-BE49-F238E27FC236}">
                <a16:creationId xmlns:a16="http://schemas.microsoft.com/office/drawing/2014/main" id="{F5943333-D73A-4663-8BA1-5FBFCAB5013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163850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sp>
        <p:nvSpPr>
          <p:cNvPr id="2" name="TextBox 1">
            <a:extLst>
              <a:ext uri="{FF2B5EF4-FFF2-40B4-BE49-F238E27FC236}">
                <a16:creationId xmlns:a16="http://schemas.microsoft.com/office/drawing/2014/main" id="{52E36E38-A892-4554-844C-67C91780E925}"/>
              </a:ext>
            </a:extLst>
          </p:cNvPr>
          <p:cNvSpPr txBox="1"/>
          <p:nvPr/>
        </p:nvSpPr>
        <p:spPr>
          <a:xfrm>
            <a:off x="467544" y="3939902"/>
            <a:ext cx="8352928" cy="1140143"/>
          </a:xfrm>
          <a:prstGeom prst="roundRect">
            <a:avLst>
              <a:gd name="adj" fmla="val 6307"/>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geom_segment</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xend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scale*u, </a:t>
            </a:r>
            <a:r>
              <a:rPr lang="en-US" sz="1600" dirty="0" err="1">
                <a:latin typeface="Fira Code" panose="020B0509050000020004" pitchFamily="49" charset="0"/>
                <a:ea typeface="Fira Code" panose="020B0509050000020004" pitchFamily="49" charset="0"/>
              </a:rPr>
              <a:t>yend</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scale*v),</a:t>
            </a:r>
          </a:p>
          <a:p>
            <a:r>
              <a:rPr lang="en-US" sz="1600" dirty="0">
                <a:latin typeface="Fira Code" panose="020B0509050000020004" pitchFamily="49" charset="0"/>
                <a:ea typeface="Fira Code" panose="020B0509050000020004" pitchFamily="49" charset="0"/>
              </a:rPr>
              <a:t>                arrow = </a:t>
            </a:r>
            <a:r>
              <a:rPr lang="en-US" sz="1600" dirty="0" err="1">
                <a:latin typeface="Fira Code" panose="020B0509050000020004" pitchFamily="49" charset="0"/>
                <a:ea typeface="Fira Code" panose="020B0509050000020004" pitchFamily="49" charset="0"/>
              </a:rPr>
              <a:t>my_arrow</a:t>
            </a:r>
            <a:r>
              <a:rPr lang="en-US" sz="1600" dirty="0">
                <a:latin typeface="Fira Code" panose="020B0509050000020004" pitchFamily="49" charset="0"/>
                <a:ea typeface="Fira Code" panose="020B0509050000020004" pitchFamily="49" charset="0"/>
              </a:rPr>
              <a:t>)</a:t>
            </a:r>
          </a:p>
        </p:txBody>
      </p:sp>
      <p:pic>
        <p:nvPicPr>
          <p:cNvPr id="7" name="Picture 6">
            <a:extLst>
              <a:ext uri="{FF2B5EF4-FFF2-40B4-BE49-F238E27FC236}">
                <a16:creationId xmlns:a16="http://schemas.microsoft.com/office/drawing/2014/main" id="{46F52E6C-CFF9-4153-99A8-6BF8630AF0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757"/>
          <a:stretch/>
        </p:blipFill>
        <p:spPr>
          <a:xfrm>
            <a:off x="252975" y="1081275"/>
            <a:ext cx="8638050" cy="27795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8" name="Picture 7">
            <a:extLst>
              <a:ext uri="{FF2B5EF4-FFF2-40B4-BE49-F238E27FC236}">
                <a16:creationId xmlns:a16="http://schemas.microsoft.com/office/drawing/2014/main" id="{4FEB4F90-9588-4762-96E7-DD881F09F5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2265600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7" name="Picture 6">
            <a:extLst>
              <a:ext uri="{FF2B5EF4-FFF2-40B4-BE49-F238E27FC236}">
                <a16:creationId xmlns:a16="http://schemas.microsoft.com/office/drawing/2014/main" id="{936EB7A9-1EBB-4A08-BA9B-0C23A738D3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20" b="10582"/>
          <a:stretch/>
        </p:blipFill>
        <p:spPr>
          <a:xfrm>
            <a:off x="1763688" y="812801"/>
            <a:ext cx="5143500" cy="4330699"/>
          </a:xfrm>
          <a:prstGeom prst="rect">
            <a:avLst/>
          </a:prstGeom>
        </p:spPr>
      </p:pic>
    </p:spTree>
    <p:extLst>
      <p:ext uri="{BB962C8B-B14F-4D97-AF65-F5344CB8AC3E}">
        <p14:creationId xmlns:p14="http://schemas.microsoft.com/office/powerpoint/2010/main" val="16284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3273253D-2DCF-4B6F-A127-257024EFF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extLst>
      <p:ext uri="{BB962C8B-B14F-4D97-AF65-F5344CB8AC3E}">
        <p14:creationId xmlns:p14="http://schemas.microsoft.com/office/powerpoint/2010/main" val="412113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a:latin typeface="+mn-lt"/>
              </a:rPr>
              <a:t>Meteo</a:t>
            </a:r>
            <a:r>
              <a:rPr lang="en-GB" dirty="0">
                <a:latin typeface="+mj-lt"/>
              </a:rPr>
              <a:t>r</a:t>
            </a:r>
            <a:r>
              <a:rPr lang="en-GB" dirty="0">
                <a:latin typeface="+mn-lt"/>
              </a:rPr>
              <a:t>ological dialect</a:t>
            </a:r>
            <a:endParaRPr lang="en-GB" dirty="0"/>
          </a:p>
        </p:txBody>
      </p:sp>
      <p:grpSp>
        <p:nvGrpSpPr>
          <p:cNvPr id="7" name="Group 6">
            <a:extLst>
              <a:ext uri="{FF2B5EF4-FFF2-40B4-BE49-F238E27FC236}">
                <a16:creationId xmlns:a16="http://schemas.microsoft.com/office/drawing/2014/main" id="{A81BA344-0CAF-414B-AB03-7AF87FBD5912}"/>
              </a:ext>
            </a:extLst>
          </p:cNvPr>
          <p:cNvGrpSpPr/>
          <p:nvPr/>
        </p:nvGrpSpPr>
        <p:grpSpPr>
          <a:xfrm>
            <a:off x="1250552" y="812091"/>
            <a:ext cx="6868001" cy="4179806"/>
            <a:chOff x="1435112" y="812091"/>
            <a:chExt cx="6868001" cy="4179806"/>
          </a:xfrm>
        </p:grpSpPr>
        <p:pic>
          <p:nvPicPr>
            <p:cNvPr id="5" name="Picture 4">
              <a:extLst>
                <a:ext uri="{FF2B5EF4-FFF2-40B4-BE49-F238E27FC236}">
                  <a16:creationId xmlns:a16="http://schemas.microsoft.com/office/drawing/2014/main" id="{EC0A2AEC-46CE-478E-835F-7EAB6FB04C2A}"/>
                </a:ext>
              </a:extLst>
            </p:cNvPr>
            <p:cNvPicPr>
              <a:picLocks noChangeAspect="1"/>
            </p:cNvPicPr>
            <p:nvPr/>
          </p:nvPicPr>
          <p:blipFill rotWithShape="1">
            <a:blip r:embed="rId3">
              <a:extLst>
                <a:ext uri="{28A0092B-C50C-407E-A947-70E740481C1C}">
                  <a14:useLocalDpi xmlns:a14="http://schemas.microsoft.com/office/drawing/2010/main" val="0"/>
                </a:ext>
              </a:extLst>
            </a:blip>
            <a:srcRect t="10237" b="14952"/>
            <a:stretch/>
          </p:blipFill>
          <p:spPr>
            <a:xfrm>
              <a:off x="1435112" y="812091"/>
              <a:ext cx="6642897" cy="3847891"/>
            </a:xfrm>
            <a:prstGeom prst="rect">
              <a:avLst/>
            </a:prstGeom>
          </p:spPr>
        </p:pic>
        <p:pic>
          <p:nvPicPr>
            <p:cNvPr id="8" name="Picture 7">
              <a:extLst>
                <a:ext uri="{FF2B5EF4-FFF2-40B4-BE49-F238E27FC236}">
                  <a16:creationId xmlns:a16="http://schemas.microsoft.com/office/drawing/2014/main" id="{7D09DE6B-59CC-41D3-B880-3D53C28D7AF6}"/>
                </a:ext>
              </a:extLst>
            </p:cNvPr>
            <p:cNvPicPr>
              <a:picLocks noChangeAspect="1"/>
            </p:cNvPicPr>
            <p:nvPr/>
          </p:nvPicPr>
          <p:blipFill rotWithShape="1">
            <a:blip r:embed="rId3">
              <a:extLst>
                <a:ext uri="{28A0092B-C50C-407E-A947-70E740481C1C}">
                  <a14:useLocalDpi xmlns:a14="http://schemas.microsoft.com/office/drawing/2010/main" val="0"/>
                </a:ext>
              </a:extLst>
            </a:blip>
            <a:srcRect t="88007" b="4993"/>
            <a:stretch/>
          </p:blipFill>
          <p:spPr>
            <a:xfrm>
              <a:off x="1660216" y="4631857"/>
              <a:ext cx="6642897" cy="36004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geom_vector</a:t>
            </a:r>
            <a:r>
              <a:rPr lang="en-GB" dirty="0"/>
              <a:t>()</a:t>
            </a:r>
          </a:p>
        </p:txBody>
      </p:sp>
      <p:pic>
        <p:nvPicPr>
          <p:cNvPr id="3" name="Picture 2">
            <a:extLst>
              <a:ext uri="{FF2B5EF4-FFF2-40B4-BE49-F238E27FC236}">
                <a16:creationId xmlns:a16="http://schemas.microsoft.com/office/drawing/2014/main" id="{1DADCE41-5DE3-43EF-9EAC-524E2D661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
        <p:nvSpPr>
          <p:cNvPr id="5" name="TextBox 4">
            <a:extLst>
              <a:ext uri="{FF2B5EF4-FFF2-40B4-BE49-F238E27FC236}">
                <a16:creationId xmlns:a16="http://schemas.microsoft.com/office/drawing/2014/main" id="{64D8BE75-F02F-48C2-B046-F63324744800}"/>
              </a:ext>
            </a:extLst>
          </p:cNvPr>
          <p:cNvSpPr txBox="1"/>
          <p:nvPr/>
        </p:nvSpPr>
        <p:spPr>
          <a:xfrm>
            <a:off x="629562" y="3917220"/>
            <a:ext cx="7884876" cy="886778"/>
          </a:xfrm>
          <a:prstGeom prst="roundRect">
            <a:avLst>
              <a:gd name="adj" fmla="val 5478"/>
            </a:avLst>
          </a:prstGeom>
          <a:solidFill>
            <a:srgbClr val="FDF6E3"/>
          </a:solidFill>
          <a:ln w="3175">
            <a:solidFill>
              <a:srgbClr val="FCF2D4"/>
            </a:solidFill>
          </a:ln>
        </p:spPr>
        <p:txBody>
          <a:bodyPr wrap="square" lIns="182880" tIns="182880" rIns="182880" bIns="182880" rtlCol="0">
            <a:spAutoFit/>
          </a:bodyPr>
          <a:lstStyle/>
          <a:p>
            <a:r>
              <a:rPr lang="en-US" sz="1600" dirty="0" err="1">
                <a:solidFill>
                  <a:srgbClr val="378FCC"/>
                </a:solidFill>
                <a:latin typeface="Fira Code" panose="020B0509050000020004" pitchFamily="49" charset="0"/>
                <a:ea typeface="Fira Code" panose="020B0509050000020004" pitchFamily="49" charset="0"/>
              </a:rPr>
              <a:t>ggplot</a:t>
            </a:r>
            <a:r>
              <a:rPr lang="en-US" sz="1600" dirty="0">
                <a:latin typeface="Fira Code" panose="020B0509050000020004" pitchFamily="49" charset="0"/>
                <a:ea typeface="Fira Code" panose="020B0509050000020004" pitchFamily="49" charset="0"/>
              </a:rPr>
              <a:t>(data, </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a:t>
            </a:r>
            <a:r>
              <a:rPr lang="en-US" sz="1600" dirty="0" err="1">
                <a:solidFill>
                  <a:srgbClr val="378FCC"/>
                </a:solidFill>
                <a:latin typeface="Fira Code" panose="020B0509050000020004" pitchFamily="49" charset="0"/>
                <a:ea typeface="Fira Code" panose="020B0509050000020004" pitchFamily="49" charset="0"/>
              </a:rPr>
              <a:t>geom_vector</a:t>
            </a:r>
            <a:r>
              <a:rPr lang="en-US" sz="1600" dirty="0">
                <a:latin typeface="Fira Code" panose="020B0509050000020004" pitchFamily="49" charset="0"/>
                <a:ea typeface="Fira Code" panose="020B0509050000020004" pitchFamily="49" charset="0"/>
              </a:rPr>
              <a:t>(</a:t>
            </a:r>
            <a:r>
              <a:rPr lang="en-US" sz="1600" dirty="0" err="1">
                <a:solidFill>
                  <a:srgbClr val="378FCC"/>
                </a:solidFill>
                <a:latin typeface="Fira Code" panose="020B0509050000020004" pitchFamily="49" charset="0"/>
                <a:ea typeface="Fira Code" panose="020B0509050000020004" pitchFamily="49" charset="0"/>
              </a:rPr>
              <a:t>aes</a:t>
            </a:r>
            <a:r>
              <a:rPr lang="en-US" sz="1600" dirty="0">
                <a:latin typeface="Fira Code" panose="020B0509050000020004" pitchFamily="49" charset="0"/>
                <a:ea typeface="Fira Code" panose="020B0509050000020004" pitchFamily="49" charset="0"/>
              </a:rPr>
              <a:t>(dx = u, </a:t>
            </a:r>
            <a:r>
              <a:rPr lang="en-US" sz="1600" dirty="0" err="1">
                <a:latin typeface="Fira Code" panose="020B0509050000020004" pitchFamily="49" charset="0"/>
                <a:ea typeface="Fira Code" panose="020B0509050000020004" pitchFamily="49" charset="0"/>
              </a:rPr>
              <a:t>dy</a:t>
            </a:r>
            <a:r>
              <a:rPr lang="en-US" sz="1600" dirty="0">
                <a:latin typeface="Fira Code" panose="020B0509050000020004" pitchFamily="49" charset="0"/>
                <a:ea typeface="Fira Code" panose="020B0509050000020004" pitchFamily="49" charset="0"/>
              </a:rPr>
              <a:t> = v), skip = </a:t>
            </a:r>
            <a:r>
              <a:rPr lang="en-US" sz="1600" dirty="0">
                <a:solidFill>
                  <a:srgbClr val="CD538A"/>
                </a:solidFill>
                <a:latin typeface="Fira Code" panose="020B0509050000020004" pitchFamily="49" charset="0"/>
                <a:ea typeface="Fira Code" panose="020B0509050000020004" pitchFamily="49" charset="0"/>
              </a:rPr>
              <a:t>2</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min.mag</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 0.05</a:t>
            </a:r>
            <a:r>
              <a:rPr lang="en-US" sz="1600" dirty="0">
                <a:latin typeface="Fira Code" panose="020B0509050000020004" pitchFamily="49" charset="0"/>
                <a:ea typeface="Fira Code" panose="020B0509050000020004" pitchFamily="49" charset="0"/>
              </a:rPr>
              <a:t>) </a:t>
            </a:r>
          </a:p>
        </p:txBody>
      </p:sp>
    </p:spTree>
    <p:extLst>
      <p:ext uri="{BB962C8B-B14F-4D97-AF65-F5344CB8AC3E}">
        <p14:creationId xmlns:p14="http://schemas.microsoft.com/office/powerpoint/2010/main" val="414035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spTree>
    <p:extLst>
      <p:ext uri="{BB962C8B-B14F-4D97-AF65-F5344CB8AC3E}">
        <p14:creationId xmlns:p14="http://schemas.microsoft.com/office/powerpoint/2010/main" val="3625567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5" name="Picture 14">
            <a:extLst>
              <a:ext uri="{FF2B5EF4-FFF2-40B4-BE49-F238E27FC236}">
                <a16:creationId xmlns:a16="http://schemas.microsoft.com/office/drawing/2014/main" id="{C4433D71-ADAF-4BEF-AD66-CDB615F4C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9" name="Picture 8">
            <a:extLst>
              <a:ext uri="{FF2B5EF4-FFF2-40B4-BE49-F238E27FC236}">
                <a16:creationId xmlns:a16="http://schemas.microsoft.com/office/drawing/2014/main" id="{1C68C5C6-66F8-4323-AD35-A65F5F56DB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err="1"/>
              <a:t>geom_streamline</a:t>
            </a:r>
            <a:r>
              <a:rPr lang="en-GB" dirty="0"/>
              <a:t>()</a:t>
            </a:r>
          </a:p>
        </p:txBody>
      </p:sp>
      <p:pic>
        <p:nvPicPr>
          <p:cNvPr id="17" name="Picture 16">
            <a:extLst>
              <a:ext uri="{FF2B5EF4-FFF2-40B4-BE49-F238E27FC236}">
                <a16:creationId xmlns:a16="http://schemas.microsoft.com/office/drawing/2014/main" id="{6C389983-DD80-490B-983D-4483014428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6656"/>
          <a:stretch/>
        </p:blipFill>
        <p:spPr>
          <a:xfrm>
            <a:off x="252975" y="1081275"/>
            <a:ext cx="7199345" cy="2980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17" name="Picture 16">
            <a:extLst>
              <a:ext uri="{FF2B5EF4-FFF2-40B4-BE49-F238E27FC236}">
                <a16:creationId xmlns:a16="http://schemas.microsoft.com/office/drawing/2014/main" id="{7DCA0F00-4658-4791-A3DB-36B7E9374E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50" b="12889"/>
          <a:stretch/>
        </p:blipFill>
        <p:spPr>
          <a:xfrm>
            <a:off x="2000250" y="856342"/>
            <a:ext cx="5143500" cy="38608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Tree>
    <p:extLst>
      <p:ext uri="{BB962C8B-B14F-4D97-AF65-F5344CB8AC3E}">
        <p14:creationId xmlns:p14="http://schemas.microsoft.com/office/powerpoint/2010/main" val="318027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2063" y="195487"/>
            <a:ext cx="5474073" cy="576064"/>
          </a:xfrm>
        </p:spPr>
        <p:txBody>
          <a:bodyPr>
            <a:normAutofit lnSpcReduction="10000"/>
          </a:bodyPr>
          <a:lstStyle/>
          <a:p>
            <a:r>
              <a:rPr lang="en-GB" dirty="0"/>
              <a:t>library(</a:t>
            </a:r>
            <a:r>
              <a:rPr lang="en-GB" dirty="0" err="1"/>
              <a:t>ggperiodic</a:t>
            </a:r>
            <a:r>
              <a:rPr lang="en-GB" dirty="0"/>
              <a:t>)</a:t>
            </a:r>
          </a:p>
        </p:txBody>
      </p:sp>
      <p:pic>
        <p:nvPicPr>
          <p:cNvPr id="6" name="Picture 5">
            <a:extLst>
              <a:ext uri="{FF2B5EF4-FFF2-40B4-BE49-F238E27FC236}">
                <a16:creationId xmlns:a16="http://schemas.microsoft.com/office/drawing/2014/main" id="{3D0584AE-2CA4-4768-945C-0380AE5FC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14" b="12606"/>
          <a:stretch/>
        </p:blipFill>
        <p:spPr>
          <a:xfrm>
            <a:off x="2000250" y="885370"/>
            <a:ext cx="5143500" cy="3846287"/>
          </a:xfrm>
          <a:prstGeom prst="rect">
            <a:avLst/>
          </a:prstGeom>
        </p:spPr>
      </p:pic>
      <p:sp>
        <p:nvSpPr>
          <p:cNvPr id="8" name="Rectangle: Rounded Corners 7">
            <a:extLst>
              <a:ext uri="{FF2B5EF4-FFF2-40B4-BE49-F238E27FC236}">
                <a16:creationId xmlns:a16="http://schemas.microsoft.com/office/drawing/2014/main" id="{9589D5CF-E74C-459F-AEFE-320D77E53132}"/>
              </a:ext>
            </a:extLst>
          </p:cNvPr>
          <p:cNvSpPr/>
          <p:nvPr/>
        </p:nvSpPr>
        <p:spPr>
          <a:xfrm>
            <a:off x="1115616" y="4422899"/>
            <a:ext cx="6912768" cy="669131"/>
          </a:xfrm>
          <a:prstGeom prst="roundRect">
            <a:avLst>
              <a:gd name="adj" fmla="val 14003"/>
            </a:avLst>
          </a:prstGeom>
          <a:solidFill>
            <a:srgbClr val="FDF6E3"/>
          </a:solidFill>
          <a:ln w="3175">
            <a:solidFill>
              <a:srgbClr val="FCF2D4"/>
            </a:solidFill>
          </a:ln>
        </p:spPr>
        <p:txBody>
          <a:bodyPr wrap="square" lIns="182880" tIns="182880" rIns="182880" bIns="182880">
            <a:spAutoFit/>
          </a:bodyPr>
          <a:lstStyle/>
          <a:p>
            <a:pPr algn="ctr"/>
            <a:r>
              <a:rPr lang="en-US" sz="1600" dirty="0">
                <a:latin typeface="Fira Code" panose="020B0509050000020004" pitchFamily="49" charset="0"/>
                <a:ea typeface="Fira Code" panose="020B0509050000020004" pitchFamily="49" charset="0"/>
              </a:rPr>
              <a:t>data &lt;- </a:t>
            </a:r>
            <a:r>
              <a:rPr lang="en-US" sz="1600" dirty="0" err="1">
                <a:solidFill>
                  <a:srgbClr val="8EA013"/>
                </a:solidFill>
                <a:latin typeface="Fira Code" panose="020B0509050000020004" pitchFamily="49" charset="0"/>
                <a:ea typeface="Fira Code" panose="020B0509050000020004" pitchFamily="49" charset="0"/>
              </a:rPr>
              <a:t>ggperiodic</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periodic</a:t>
            </a:r>
            <a:r>
              <a:rPr lang="en-US" sz="1600" dirty="0">
                <a:latin typeface="Fira Code" panose="020B0509050000020004" pitchFamily="49" charset="0"/>
                <a:ea typeface="Fira Code" panose="020B0509050000020004" pitchFamily="49" charset="0"/>
              </a:rPr>
              <a:t>(data,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0</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360</a:t>
            </a:r>
            <a:r>
              <a:rPr lang="en-US" sz="1600" dirty="0">
                <a:latin typeface="Fira Code" panose="020B0509050000020004" pitchFamily="49" charset="0"/>
                <a:ea typeface="Fira Code" panose="020B0509050000020004" pitchFamily="49" charset="0"/>
              </a:rPr>
              <a:t>))</a:t>
            </a:r>
          </a:p>
        </p:txBody>
      </p:sp>
    </p:spTree>
    <p:extLst>
      <p:ext uri="{BB962C8B-B14F-4D97-AF65-F5344CB8AC3E}">
        <p14:creationId xmlns:p14="http://schemas.microsoft.com/office/powerpoint/2010/main" val="694693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063" y="195487"/>
            <a:ext cx="5834113" cy="576064"/>
          </a:xfrm>
        </p:spPr>
        <p:txBody>
          <a:bodyPr>
            <a:normAutofit lnSpcReduction="10000"/>
          </a:bodyPr>
          <a:lstStyle/>
          <a:p>
            <a:r>
              <a:rPr lang="en-GB" dirty="0"/>
              <a:t>Meteo</a:t>
            </a:r>
            <a:r>
              <a:rPr lang="en-GB" dirty="0">
                <a:latin typeface="Gotham Black" panose="02000604040000020004" pitchFamily="50" charset="0"/>
              </a:rPr>
              <a:t>r</a:t>
            </a:r>
            <a:r>
              <a:rPr lang="en-GB" dirty="0"/>
              <a:t>ological dialect</a:t>
            </a:r>
          </a:p>
        </p:txBody>
      </p:sp>
      <p:grpSp>
        <p:nvGrpSpPr>
          <p:cNvPr id="9" name="Group 8">
            <a:extLst>
              <a:ext uri="{FF2B5EF4-FFF2-40B4-BE49-F238E27FC236}">
                <a16:creationId xmlns:a16="http://schemas.microsoft.com/office/drawing/2014/main" id="{F1CE587A-1C5C-422F-B33A-08198DEB0CF8}"/>
              </a:ext>
            </a:extLst>
          </p:cNvPr>
          <p:cNvGrpSpPr/>
          <p:nvPr/>
        </p:nvGrpSpPr>
        <p:grpSpPr>
          <a:xfrm>
            <a:off x="1250552" y="812091"/>
            <a:ext cx="6868001" cy="4179806"/>
            <a:chOff x="1435112" y="812091"/>
            <a:chExt cx="6868001" cy="4179806"/>
          </a:xfrm>
        </p:grpSpPr>
        <p:pic>
          <p:nvPicPr>
            <p:cNvPr id="10" name="Picture 9">
              <a:extLst>
                <a:ext uri="{FF2B5EF4-FFF2-40B4-BE49-F238E27FC236}">
                  <a16:creationId xmlns:a16="http://schemas.microsoft.com/office/drawing/2014/main" id="{2DCCEDDD-9473-487F-A10E-67EA0B079ACD}"/>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t="10237" b="14952"/>
            <a:stretch/>
          </p:blipFill>
          <p:spPr>
            <a:xfrm>
              <a:off x="1435112" y="812091"/>
              <a:ext cx="6642897" cy="3847891"/>
            </a:xfrm>
            <a:prstGeom prst="rect">
              <a:avLst/>
            </a:prstGeom>
          </p:spPr>
        </p:pic>
        <p:pic>
          <p:nvPicPr>
            <p:cNvPr id="11" name="Picture 10">
              <a:extLst>
                <a:ext uri="{FF2B5EF4-FFF2-40B4-BE49-F238E27FC236}">
                  <a16:creationId xmlns:a16="http://schemas.microsoft.com/office/drawing/2014/main" id="{2DBC9329-24F5-4E5B-AEC2-D0F84FA9130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t="88007" b="4993"/>
            <a:stretch/>
          </p:blipFill>
          <p:spPr>
            <a:xfrm>
              <a:off x="1660216" y="4631857"/>
              <a:ext cx="6642897" cy="360040"/>
            </a:xfrm>
            <a:prstGeom prst="rect">
              <a:avLst/>
            </a:prstGeom>
          </p:spPr>
        </p:pic>
      </p:grpSp>
      <p:sp>
        <p:nvSpPr>
          <p:cNvPr id="3" name="TextBox 2">
            <a:extLst>
              <a:ext uri="{FF2B5EF4-FFF2-40B4-BE49-F238E27FC236}">
                <a16:creationId xmlns:a16="http://schemas.microsoft.com/office/drawing/2014/main" id="{EA8D6484-B28E-4A9A-9CAC-429C41112822}"/>
              </a:ext>
            </a:extLst>
          </p:cNvPr>
          <p:cNvSpPr txBox="1"/>
          <p:nvPr/>
        </p:nvSpPr>
        <p:spPr>
          <a:xfrm rot="21062726">
            <a:off x="1662415" y="2146152"/>
            <a:ext cx="6269377" cy="1107996"/>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600" dirty="0">
                <a:ln>
                  <a:solidFill>
                    <a:schemeClr val="tx1"/>
                  </a:solidFill>
                </a:ln>
                <a:solidFill>
                  <a:srgbClr val="FF0000"/>
                </a:solidFill>
                <a:latin typeface="+mj-lt"/>
              </a:rPr>
              <a:t>#</a:t>
            </a:r>
            <a:r>
              <a:rPr lang="en-US" sz="6600" dirty="0" err="1">
                <a:ln>
                  <a:solidFill>
                    <a:schemeClr val="tx1"/>
                  </a:solidFill>
                </a:ln>
                <a:solidFill>
                  <a:srgbClr val="FF0000"/>
                </a:solidFill>
                <a:latin typeface="+mj-lt"/>
              </a:rPr>
              <a:t>EndRainbow</a:t>
            </a:r>
            <a:endParaRPr lang="en-US" sz="6600" dirty="0">
              <a:ln>
                <a:solidFill>
                  <a:schemeClr val="tx1"/>
                </a:solidFill>
              </a:ln>
              <a:solidFill>
                <a:srgbClr val="FF0000"/>
              </a:solidFill>
              <a:latin typeface="+mj-lt"/>
            </a:endParaRPr>
          </a:p>
        </p:txBody>
      </p:sp>
    </p:spTree>
    <p:extLst>
      <p:ext uri="{BB962C8B-B14F-4D97-AF65-F5344CB8AC3E}">
        <p14:creationId xmlns:p14="http://schemas.microsoft.com/office/powerpoint/2010/main" val="318720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Rounded Corners 3">
            <a:extLst>
              <a:ext uri="{FF2B5EF4-FFF2-40B4-BE49-F238E27FC236}">
                <a16:creationId xmlns:a16="http://schemas.microsoft.com/office/drawing/2014/main" id="{8E921F62-EC1A-4A5D-AF32-E79CF3756968}"/>
              </a:ext>
            </a:extLst>
          </p:cNvPr>
          <p:cNvSpPr/>
          <p:nvPr/>
        </p:nvSpPr>
        <p:spPr>
          <a:xfrm>
            <a:off x="150900" y="987574"/>
            <a:ext cx="8842200" cy="3604736"/>
          </a:xfrm>
          <a:prstGeom prst="roundRect">
            <a:avLst>
              <a:gd name="adj" fmla="val 1812"/>
            </a:avLst>
          </a:prstGeom>
          <a:solidFill>
            <a:srgbClr val="FDF6E3"/>
          </a:solidFill>
          <a:ln w="3175">
            <a:solidFill>
              <a:srgbClr val="FCF2D4"/>
            </a:solidFill>
          </a:ln>
          <a:effectLst/>
        </p:spPr>
        <p:txBody>
          <a:bodyPr wrap="square" lIns="182880" tIns="182880" rIns="182880" bIns="182880">
            <a:spAutoFit/>
          </a:bodyPr>
          <a:lstStyle/>
          <a:p>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nc_open</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"psi.mon.mean.nc"</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lon</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a:t>
            </a:r>
            <a:r>
              <a:rPr lang="en-US" sz="1600" dirty="0" err="1">
                <a:solidFill>
                  <a:srgbClr val="2AA198"/>
                </a:solidFill>
                <a:latin typeface="Fira Code" panose="020B0509050000020004" pitchFamily="49" charset="0"/>
                <a:ea typeface="Fira Code" panose="020B0509050000020004" pitchFamily="49" charset="0"/>
              </a:rPr>
              <a:t>lat</a:t>
            </a:r>
            <a:r>
              <a:rPr lang="en-US" sz="1600" dirty="0">
                <a:solidFill>
                  <a:srgbClr val="2AA198"/>
                </a:solidFill>
                <a:latin typeface="Fira Code" panose="020B0509050000020004" pitchFamily="49" charset="0"/>
                <a:ea typeface="Fira Code" panose="020B0509050000020004" pitchFamily="49" charset="0"/>
              </a:rPr>
              <a:t>"</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level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"level"</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time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"time"</a:t>
            </a:r>
            <a:r>
              <a:rPr lang="en-US" sz="1600" dirty="0">
                <a:latin typeface="Fira Code" panose="020B0509050000020004" pitchFamily="49" charset="0"/>
                <a:ea typeface="Fira Code" panose="020B0509050000020004" pitchFamily="49" charset="0"/>
              </a:rPr>
              <a:t>)</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ncvar_get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nc</a:t>
            </a:r>
            <a:r>
              <a:rPr lang="en-US" sz="1600" dirty="0">
                <a:latin typeface="Fira Code" panose="020B0509050000020004" pitchFamily="49" charset="0"/>
                <a:ea typeface="Fira Code" panose="020B0509050000020004" pitchFamily="49" charset="0"/>
              </a:rPr>
              <a:t>, </a:t>
            </a:r>
            <a:r>
              <a:rPr lang="en-US" sz="1600" dirty="0">
                <a:solidFill>
                  <a:srgbClr val="2AA198"/>
                </a:solidFill>
                <a:latin typeface="Fira Code" panose="020B0509050000020004" pitchFamily="49" charset="0"/>
                <a:ea typeface="Fira Code" panose="020B0509050000020004" pitchFamily="49" charset="0"/>
              </a:rPr>
              <a:t>"psi"</a:t>
            </a:r>
            <a:r>
              <a:rPr lang="en-US" sz="1600" dirty="0">
                <a:latin typeface="Fira Code" panose="020B0509050000020004" pitchFamily="49" charset="0"/>
                <a:ea typeface="Fira Code" panose="020B0509050000020004" pitchFamily="49" charset="0"/>
              </a:rPr>
              <a:t>, start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count = </a:t>
            </a:r>
            <a:r>
              <a:rPr lang="en-US" sz="1600" dirty="0">
                <a:solidFill>
                  <a:srgbClr val="378FCC"/>
                </a:solidFill>
                <a:latin typeface="Fira Code" panose="020B0509050000020004" pitchFamily="49" charset="0"/>
                <a:ea typeface="Fira Code" panose="020B0509050000020004" pitchFamily="49" charset="0"/>
              </a:rPr>
              <a:t>c</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collapse_degen</a:t>
            </a:r>
            <a:r>
              <a:rPr lang="en-US" sz="1600" dirty="0">
                <a:latin typeface="Fira Code" panose="020B0509050000020004" pitchFamily="49" charset="0"/>
                <a:ea typeface="Fira Code" panose="020B0509050000020004" pitchFamily="49" charset="0"/>
              </a:rPr>
              <a:t> = </a:t>
            </a:r>
            <a:r>
              <a:rPr lang="en-US" sz="1600" dirty="0">
                <a:solidFill>
                  <a:srgbClr val="BB9314"/>
                </a:solidFill>
                <a:latin typeface="Fira Code" panose="020B0509050000020004" pitchFamily="49" charset="0"/>
                <a:ea typeface="Fira Code" panose="020B0509050000020004" pitchFamily="49" charset="0"/>
              </a:rPr>
              <a:t>FALSE</a:t>
            </a:r>
            <a:r>
              <a:rPr lang="en-US" sz="1600" dirty="0">
                <a:latin typeface="Fira Code" panose="020B0509050000020004" pitchFamily="49" charset="0"/>
                <a:ea typeface="Fira Code" panose="020B0509050000020004" pitchFamily="49" charset="0"/>
              </a:rPr>
              <a:t>)</a:t>
            </a:r>
          </a:p>
          <a:p>
            <a:r>
              <a:rPr lang="en-US" sz="1600" dirty="0" err="1">
                <a:solidFill>
                  <a:srgbClr val="378FCC"/>
                </a:solidFill>
                <a:latin typeface="Fira Code" panose="020B0509050000020004" pitchFamily="49" charset="0"/>
                <a:ea typeface="Fira Code" panose="020B0509050000020004" pitchFamily="49" charset="0"/>
              </a:rPr>
              <a:t>dimnames</a:t>
            </a:r>
            <a:r>
              <a:rPr lang="en-US" sz="1600" dirty="0">
                <a:latin typeface="Fira Code" panose="020B0509050000020004" pitchFamily="49" charset="0"/>
                <a:ea typeface="Fira Code" panose="020B0509050000020004" pitchFamily="49" charset="0"/>
              </a:rPr>
              <a:t>(stream) &lt;-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16</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79</a:t>
            </a:r>
            <a:r>
              <a:rPr lang="en-US" sz="1600" dirty="0">
                <a:latin typeface="Fira Code" panose="020B0509050000020004" pitchFamily="49" charset="0"/>
                <a:ea typeface="Fira Code" panose="020B0509050000020004" pitchFamily="49" charset="0"/>
              </a:rPr>
              <a:t>-</a:t>
            </a:r>
            <a:r>
              <a:rPr lang="en-US" sz="1600" dirty="0">
                <a:solidFill>
                  <a:srgbClr val="CD538A"/>
                </a:solidFill>
                <a:latin typeface="Fira Code" panose="020B0509050000020004" pitchFamily="49" charset="0"/>
                <a:ea typeface="Fira Code" panose="020B0509050000020004" pitchFamily="49" charset="0"/>
              </a:rPr>
              <a:t>1</a:t>
            </a:r>
            <a:r>
              <a:rPr lang="en-US" sz="1600" dirty="0">
                <a:latin typeface="Fira Code" panose="020B0509050000020004" pitchFamily="49" charset="0"/>
                <a:ea typeface="Fira Code" panose="020B0509050000020004" pitchFamily="49" charset="0"/>
              </a:rPr>
              <a:t>)], </a:t>
            </a:r>
          </a:p>
          <a:p>
            <a:r>
              <a:rPr lang="en-US" sz="1600" dirty="0">
                <a:latin typeface="Fira Code" panose="020B0509050000020004" pitchFamily="49" charset="0"/>
                <a:ea typeface="Fira Code" panose="020B0509050000020004" pitchFamily="49" charset="0"/>
              </a:rPr>
              <a:t>                         level = level[</a:t>
            </a:r>
            <a:r>
              <a:rPr lang="en-US" sz="1600" dirty="0">
                <a:solidFill>
                  <a:srgbClr val="CD538A"/>
                </a:solidFill>
                <a:latin typeface="Fira Code" panose="020B0509050000020004" pitchFamily="49" charset="0"/>
                <a:ea typeface="Fira Code" panose="020B0509050000020004" pitchFamily="49" charset="0"/>
              </a:rPr>
              <a:t>4</a:t>
            </a:r>
            <a:r>
              <a:rPr lang="en-US" sz="1600" dirty="0">
                <a:latin typeface="Fira Code" panose="020B0509050000020004" pitchFamily="49" charset="0"/>
                <a:ea typeface="Fira Code" panose="020B0509050000020004" pitchFamily="49" charset="0"/>
              </a:rPr>
              <a:t>], time = time)</a:t>
            </a:r>
          </a:p>
          <a:p>
            <a:endParaRPr lang="en-US" sz="1600" dirty="0">
              <a:latin typeface="Fira Code" panose="020B0509050000020004" pitchFamily="49" charset="0"/>
              <a:ea typeface="Fira Code" panose="020B0509050000020004" pitchFamily="49" charset="0"/>
            </a:endParaRPr>
          </a:p>
          <a:p>
            <a:r>
              <a:rPr lang="en-US" sz="1600" dirty="0">
                <a:latin typeface="Fira Code" panose="020B0509050000020004" pitchFamily="49" charset="0"/>
                <a:ea typeface="Fira Code" panose="020B0509050000020004" pitchFamily="49" charset="0"/>
              </a:rPr>
              <a:t>stream &lt;- </a:t>
            </a:r>
            <a:r>
              <a:rPr lang="en-US" sz="1600" dirty="0">
                <a:solidFill>
                  <a:srgbClr val="8EA013"/>
                </a:solidFill>
                <a:latin typeface="Fira Code" panose="020B0509050000020004" pitchFamily="49" charset="0"/>
                <a:ea typeface="Fira Code" panose="020B0509050000020004" pitchFamily="49" charset="0"/>
              </a:rPr>
              <a:t>reshape2</a:t>
            </a:r>
            <a:r>
              <a:rPr lang="en-US" sz="1600" dirty="0">
                <a:latin typeface="Fira Code" panose="020B0509050000020004" pitchFamily="49" charset="0"/>
                <a:ea typeface="Fira Code" panose="020B0509050000020004" pitchFamily="49" charset="0"/>
              </a:rPr>
              <a:t>::</a:t>
            </a:r>
            <a:r>
              <a:rPr lang="en-US" sz="1600" dirty="0">
                <a:solidFill>
                  <a:srgbClr val="378FCC"/>
                </a:solidFill>
                <a:latin typeface="Fira Code" panose="020B0509050000020004" pitchFamily="49" charset="0"/>
                <a:ea typeface="Fira Code" panose="020B0509050000020004" pitchFamily="49" charset="0"/>
              </a:rPr>
              <a:t>melt</a:t>
            </a:r>
            <a:r>
              <a:rPr lang="en-US" sz="1600" dirty="0">
                <a:latin typeface="Fira Code" panose="020B0509050000020004" pitchFamily="49" charset="0"/>
                <a:ea typeface="Fira Code" panose="020B0509050000020004" pitchFamily="49" charset="0"/>
              </a:rPr>
              <a:t>(stream)</a:t>
            </a:r>
          </a:p>
        </p:txBody>
      </p:sp>
    </p:spTree>
    <p:extLst>
      <p:ext uri="{BB962C8B-B14F-4D97-AF65-F5344CB8AC3E}">
        <p14:creationId xmlns:p14="http://schemas.microsoft.com/office/powerpoint/2010/main" val="17395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err="1"/>
              <a:t>ReadNetCDF</a:t>
            </a:r>
            <a:r>
              <a:rPr lang="en-GB" dirty="0"/>
              <a:t>()</a:t>
            </a:r>
          </a:p>
        </p:txBody>
      </p:sp>
      <p:sp>
        <p:nvSpPr>
          <p:cNvPr id="4" name="Rectangle: Rounded Corners 3">
            <a:extLst>
              <a:ext uri="{FF2B5EF4-FFF2-40B4-BE49-F238E27FC236}">
                <a16:creationId xmlns:a16="http://schemas.microsoft.com/office/drawing/2014/main" id="{6C1904DF-4E33-450E-8955-A77E2AE3EAD4}"/>
              </a:ext>
            </a:extLst>
          </p:cNvPr>
          <p:cNvSpPr/>
          <p:nvPr/>
        </p:nvSpPr>
        <p:spPr>
          <a:xfrm>
            <a:off x="192024" y="987552"/>
            <a:ext cx="8759952" cy="878443"/>
          </a:xfrm>
          <a:prstGeom prst="roundRect">
            <a:avLst>
              <a:gd name="adj" fmla="val 4800"/>
            </a:avLst>
          </a:prstGeom>
          <a:solidFill>
            <a:srgbClr val="FDF6E3"/>
          </a:solidFill>
          <a:ln w="3175">
            <a:solidFill>
              <a:srgbClr val="FCF2D4"/>
            </a:solidFill>
          </a:ln>
        </p:spPr>
        <p:txBody>
          <a:bodyPr wrap="square" lIns="182880" tIns="182880" rIns="182880" bIns="182880">
            <a:spAutoFit/>
          </a:bodyPr>
          <a:lstStyle/>
          <a:p>
            <a:r>
              <a:rPr lang="en-US" sz="1600" dirty="0">
                <a:latin typeface="Fira Code" panose="020B0509050000020004" pitchFamily="49" charset="0"/>
                <a:ea typeface="Fira Code" panose="020B0509050000020004" pitchFamily="49" charset="0"/>
              </a:rPr>
              <a:t>stream &lt;- </a:t>
            </a:r>
            <a:r>
              <a:rPr lang="en-US" sz="1600" dirty="0" err="1">
                <a:solidFill>
                  <a:srgbClr val="378FCC"/>
                </a:solidFill>
                <a:latin typeface="Fira Code" panose="020B0509050000020004" pitchFamily="49" charset="0"/>
                <a:ea typeface="Fira Code" panose="020B0509050000020004" pitchFamily="49" charset="0"/>
              </a:rPr>
              <a:t>ReadNetCDF</a:t>
            </a:r>
            <a:r>
              <a:rPr lang="en-US" sz="1600" dirty="0">
                <a:latin typeface="Fira Code" panose="020B0509050000020004" pitchFamily="49" charset="0"/>
                <a:ea typeface="Fira Code" panose="020B0509050000020004" pitchFamily="49" charset="0"/>
              </a:rPr>
              <a:t>(</a:t>
            </a:r>
            <a:r>
              <a:rPr lang="en-US" sz="1600" dirty="0">
                <a:solidFill>
                  <a:srgbClr val="2AA198"/>
                </a:solidFill>
                <a:latin typeface="Fira Code" panose="020B0509050000020004" pitchFamily="49" charset="0"/>
                <a:ea typeface="Fira Code" panose="020B0509050000020004" pitchFamily="49" charset="0"/>
              </a:rPr>
              <a:t>“psi.mon.mean.nc"</a:t>
            </a:r>
            <a:r>
              <a:rPr lang="en-US" sz="1600" dirty="0">
                <a:latin typeface="Fira Code" panose="020B0509050000020004" pitchFamily="49" charset="0"/>
                <a:ea typeface="Fira Code" panose="020B0509050000020004" pitchFamily="49" charset="0"/>
              </a:rPr>
              <a:t>,</a:t>
            </a:r>
          </a:p>
          <a:p>
            <a:r>
              <a:rPr lang="en-US" sz="1600" dirty="0">
                <a:latin typeface="Fira Code" panose="020B0509050000020004" pitchFamily="49" charset="0"/>
                <a:ea typeface="Fira Code" panose="020B0509050000020004" pitchFamily="49" charset="0"/>
              </a:rPr>
              <a:t>                     subset = </a:t>
            </a:r>
            <a:r>
              <a:rPr lang="en-US" sz="1600" dirty="0">
                <a:solidFill>
                  <a:srgbClr val="378FCC"/>
                </a:solidFill>
                <a:latin typeface="Fira Code" panose="020B0509050000020004" pitchFamily="49" charset="0"/>
                <a:ea typeface="Fira Code" panose="020B0509050000020004" pitchFamily="49" charset="0"/>
              </a:rPr>
              <a:t>list</a:t>
            </a:r>
            <a:r>
              <a:rPr lang="en-US" sz="1600" dirty="0">
                <a:latin typeface="Fira Code" panose="020B0509050000020004" pitchFamily="49" charset="0"/>
                <a:ea typeface="Fira Code" panose="020B0509050000020004" pitchFamily="49" charset="0"/>
              </a:rPr>
              <a:t>(level = </a:t>
            </a:r>
            <a:r>
              <a:rPr lang="en-US" sz="1600" dirty="0">
                <a:solidFill>
                  <a:srgbClr val="CD538A"/>
                </a:solidFill>
                <a:latin typeface="Fira Code" panose="020B0509050000020004" pitchFamily="49" charset="0"/>
                <a:ea typeface="Fira Code" panose="020B0509050000020004" pitchFamily="49" charset="0"/>
              </a:rPr>
              <a:t>0.2101</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 </a:t>
            </a:r>
            <a:r>
              <a:rPr lang="en-US" sz="1600" dirty="0">
                <a:solidFill>
                  <a:srgbClr val="CD538A"/>
                </a:solidFill>
                <a:latin typeface="Fira Code" panose="020B0509050000020004" pitchFamily="49" charset="0"/>
                <a:ea typeface="Fira Code" panose="020B0509050000020004" pitchFamily="49" charset="0"/>
              </a:rPr>
              <a:t>-90:60</a:t>
            </a:r>
            <a:r>
              <a:rPr lang="en-US" sz="1600" dirty="0">
                <a:latin typeface="Fira Code" panose="020B0509050000020004" pitchFamily="49" charset="0"/>
                <a:ea typeface="Fira Code" panose="020B0509050000020004" pitchFamily="49" charset="0"/>
              </a:rPr>
              <a:t>))</a:t>
            </a:r>
          </a:p>
        </p:txBody>
      </p:sp>
      <p:sp>
        <p:nvSpPr>
          <p:cNvPr id="8" name="Rectangle 7">
            <a:extLst>
              <a:ext uri="{FF2B5EF4-FFF2-40B4-BE49-F238E27FC236}">
                <a16:creationId xmlns:a16="http://schemas.microsoft.com/office/drawing/2014/main" id="{CC0B58DF-3AE7-4007-9FC6-CED6A859F12F}"/>
              </a:ext>
            </a:extLst>
          </p:cNvPr>
          <p:cNvSpPr/>
          <p:nvPr/>
        </p:nvSpPr>
        <p:spPr>
          <a:xfrm>
            <a:off x="1655676" y="2844100"/>
            <a:ext cx="5832648" cy="1815882"/>
          </a:xfrm>
          <a:prstGeom prst="rect">
            <a:avLst/>
          </a:prstGeom>
          <a:ln>
            <a:noFill/>
          </a:ln>
        </p:spPr>
        <p:txBody>
          <a:bodyPr wrap="square">
            <a:spAutoFit/>
          </a:bodyPr>
          <a:lstStyle/>
          <a:p>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lon</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lat</a:t>
            </a:r>
            <a:r>
              <a:rPr lang="en-US" sz="1600" dirty="0">
                <a:latin typeface="Fira Code" panose="020B0509050000020004" pitchFamily="49" charset="0"/>
                <a:ea typeface="Fira Code" panose="020B0509050000020004" pitchFamily="49" charset="0"/>
              </a:rPr>
              <a:t>  level        psi       time</a:t>
            </a:r>
          </a:p>
          <a:p>
            <a:r>
              <a:rPr lang="en-US" sz="1600" dirty="0">
                <a:latin typeface="Fira Code" panose="020B0509050000020004" pitchFamily="49" charset="0"/>
                <a:ea typeface="Fira Code" panose="020B0509050000020004" pitchFamily="49" charset="0"/>
              </a:rPr>
              <a:t>1: 0.000 59.9986 0.2101 -130896128 1948-01-01</a:t>
            </a:r>
          </a:p>
          <a:p>
            <a:r>
              <a:rPr lang="en-US" sz="1600" dirty="0">
                <a:latin typeface="Fira Code" panose="020B0509050000020004" pitchFamily="49" charset="0"/>
                <a:ea typeface="Fira Code" panose="020B0509050000020004" pitchFamily="49" charset="0"/>
              </a:rPr>
              <a:t>2: 1.875 59.9986 0.2101 -130666440 1948-01-01</a:t>
            </a:r>
          </a:p>
          <a:p>
            <a:r>
              <a:rPr lang="en-US" sz="1600" dirty="0">
                <a:latin typeface="Fira Code" panose="020B0509050000020004" pitchFamily="49" charset="0"/>
                <a:ea typeface="Fira Code" panose="020B0509050000020004" pitchFamily="49" charset="0"/>
              </a:rPr>
              <a:t>3: 3.750 59.9986 0.2101 -130443560 1948-01-01</a:t>
            </a:r>
          </a:p>
          <a:p>
            <a:r>
              <a:rPr lang="en-US" sz="1600" dirty="0">
                <a:latin typeface="Fira Code" panose="020B0509050000020004" pitchFamily="49" charset="0"/>
                <a:ea typeface="Fira Code" panose="020B0509050000020004" pitchFamily="49" charset="0"/>
              </a:rPr>
              <a:t>4: 5.625 59.9986 0.2101 -130222264 1948-01-01</a:t>
            </a:r>
          </a:p>
          <a:p>
            <a:r>
              <a:rPr lang="en-US" sz="1600" dirty="0">
                <a:latin typeface="Fira Code" panose="020B0509050000020004" pitchFamily="49" charset="0"/>
                <a:ea typeface="Fira Code" panose="020B0509050000020004" pitchFamily="49" charset="0"/>
              </a:rPr>
              <a:t>5: 7.500 59.9986 0.2101 -129993216 1948-01-01</a:t>
            </a:r>
          </a:p>
          <a:p>
            <a:r>
              <a:rPr lang="en-US" sz="1600" dirty="0">
                <a:latin typeface="Fira Code" panose="020B0509050000020004" pitchFamily="49" charset="0"/>
                <a:ea typeface="Fira Code" panose="020B0509050000020004" pitchFamily="49" charset="0"/>
              </a:rPr>
              <a:t>6: 9.375 59.9986 0.2101 -129735152 1948-01-01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650A6-DD87-4BAC-8ECF-BACBA834F2B5}"/>
              </a:ext>
            </a:extLst>
          </p:cNvPr>
          <p:cNvSpPr>
            <a:spLocks noGrp="1"/>
          </p:cNvSpPr>
          <p:nvPr>
            <p:ph type="body" sz="quarter" idx="10"/>
          </p:nvPr>
        </p:nvSpPr>
        <p:spPr/>
        <p:txBody>
          <a:bodyPr>
            <a:normAutofit lnSpcReduction="10000"/>
          </a:bodyPr>
          <a:lstStyle/>
          <a:p>
            <a:r>
              <a:rPr lang="en-US" dirty="0" err="1"/>
              <a:t>Ot</a:t>
            </a:r>
            <a:r>
              <a:rPr lang="en-US" dirty="0" err="1">
                <a:latin typeface="Gotham Black" panose="02000604040000020004" pitchFamily="50" charset="0"/>
              </a:rPr>
              <a:t>r</a:t>
            </a:r>
            <a:r>
              <a:rPr lang="en-US" dirty="0" err="1"/>
              <a:t>as</a:t>
            </a:r>
            <a:r>
              <a:rPr lang="en-US" dirty="0"/>
              <a:t> </a:t>
            </a:r>
            <a:r>
              <a:rPr lang="en-US" dirty="0" err="1"/>
              <a:t>funciones</a:t>
            </a:r>
            <a:endParaRPr lang="en-US" dirty="0"/>
          </a:p>
        </p:txBody>
      </p:sp>
      <p:sp>
        <p:nvSpPr>
          <p:cNvPr id="4" name="TextBox 3">
            <a:extLst>
              <a:ext uri="{FF2B5EF4-FFF2-40B4-BE49-F238E27FC236}">
                <a16:creationId xmlns:a16="http://schemas.microsoft.com/office/drawing/2014/main" id="{869E1185-826A-439A-850C-E1ACF8A8B7DA}"/>
              </a:ext>
            </a:extLst>
          </p:cNvPr>
          <p:cNvSpPr txBox="1"/>
          <p:nvPr/>
        </p:nvSpPr>
        <p:spPr>
          <a:xfrm>
            <a:off x="710579" y="1060737"/>
            <a:ext cx="6768752" cy="424731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GB" sz="1600" dirty="0" err="1">
                <a:latin typeface="Fira Code" panose="020B0509050000020004" pitchFamily="49" charset="0"/>
                <a:ea typeface="Fira Code" panose="020B0509050000020004" pitchFamily="49" charset="0"/>
              </a:rPr>
              <a:t>geom_text_contour</a:t>
            </a:r>
            <a:r>
              <a:rPr lang="en-GB"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stat_subset</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EOF()</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ImputeEOF</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Interpolate()</a:t>
            </a:r>
          </a:p>
          <a:p>
            <a:pPr marL="285750" indent="-285750">
              <a:spcBef>
                <a:spcPts val="600"/>
              </a:spcBef>
              <a:buFont typeface="Arial" panose="020B0604020202020204" pitchFamily="34" charset="0"/>
              <a:buChar char="•"/>
            </a:pPr>
            <a:r>
              <a:rPr lang="en-US" sz="1600" dirty="0">
                <a:latin typeface="Fira Code" panose="020B0509050000020004" pitchFamily="49" charset="0"/>
                <a:ea typeface="Fira Code" panose="020B0509050000020004" pitchFamily="49" charset="0"/>
              </a:rPr>
              <a:t>Derivate()</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FitWave</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BuildWave</a:t>
            </a:r>
            <a:r>
              <a:rPr lang="en-US" sz="1600" dirty="0">
                <a:latin typeface="Fira Code" panose="020B0509050000020004" pitchFamily="49" charset="0"/>
                <a:ea typeface="Fira Code" panose="020B0509050000020004" pitchFamily="49" charset="0"/>
              </a:rPr>
              <a:t>() y </a:t>
            </a:r>
            <a:r>
              <a:rPr lang="en-US" sz="1600" dirty="0" err="1">
                <a:latin typeface="Fira Code" panose="020B0509050000020004" pitchFamily="49" charset="0"/>
                <a:ea typeface="Fira Code" panose="020B0509050000020004" pitchFamily="49" charset="0"/>
              </a:rPr>
              <a:t>FilterWave</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FitLm</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GeostrophicWindw</a:t>
            </a:r>
            <a:r>
              <a:rPr lang="en-US" sz="1600" dirty="0">
                <a:latin typeface="Fira Code" panose="020B0509050000020004" pitchFamily="49" charset="0"/>
                <a:ea typeface="Fira Code" panose="020B0509050000020004" pitchFamily="49" charset="0"/>
              </a:rPr>
              <a:t>()</a:t>
            </a:r>
          </a:p>
          <a:p>
            <a:pPr marL="285750"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Funciones</a:t>
            </a:r>
            <a:r>
              <a:rPr lang="en-US" sz="1600" dirty="0">
                <a:latin typeface="Fira Code" panose="020B0509050000020004" pitchFamily="49" charset="0"/>
                <a:ea typeface="Fira Code" panose="020B0509050000020004" pitchFamily="49" charset="0"/>
              </a:rPr>
              <a:t> </a:t>
            </a:r>
            <a:r>
              <a:rPr lang="en-US" sz="1600" dirty="0" err="1">
                <a:latin typeface="Fira Code" panose="020B0509050000020004" pitchFamily="49" charset="0"/>
                <a:ea typeface="Fira Code" panose="020B0509050000020004" pitchFamily="49" charset="0"/>
              </a:rPr>
              <a:t>termodinámicas</a:t>
            </a:r>
            <a:r>
              <a:rPr lang="en-US" sz="1600" dirty="0">
                <a:latin typeface="Fira Code" panose="020B0509050000020004" pitchFamily="49" charset="0"/>
                <a:ea typeface="Fira Code" panose="020B0509050000020004" pitchFamily="49" charset="0"/>
              </a:rPr>
              <a:t>: </a:t>
            </a:r>
          </a:p>
          <a:p>
            <a:pPr marL="742950" lvl="1"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IdealGas</a:t>
            </a:r>
            <a:r>
              <a:rPr lang="en-US" sz="1600" dirty="0">
                <a:latin typeface="Fira Code" panose="020B0509050000020004" pitchFamily="49" charset="0"/>
                <a:ea typeface="Fira Code" panose="020B0509050000020004" pitchFamily="49" charset="0"/>
              </a:rPr>
              <a:t>()</a:t>
            </a:r>
          </a:p>
          <a:p>
            <a:pPr marL="742950" lvl="1" indent="-285750">
              <a:spcBef>
                <a:spcPts val="600"/>
              </a:spcBef>
              <a:buFont typeface="Arial" panose="020B0604020202020204" pitchFamily="34" charset="0"/>
              <a:buChar char="•"/>
            </a:pPr>
            <a:r>
              <a:rPr lang="en-US" sz="1600" dirty="0" err="1">
                <a:latin typeface="Fira Code" panose="020B0509050000020004" pitchFamily="49" charset="0"/>
                <a:ea typeface="Fira Code" panose="020B0509050000020004" pitchFamily="49" charset="0"/>
              </a:rPr>
              <a:t>ClausiusClapeyron</a:t>
            </a:r>
            <a:r>
              <a:rPr lang="en-US" sz="1600" dirty="0">
                <a:latin typeface="Fira Code" panose="020B0509050000020004" pitchFamily="49" charset="0"/>
                <a:ea typeface="Fira Code" panose="020B0509050000020004" pitchFamily="49" charset="0"/>
              </a:rPr>
              <a:t>() …</a:t>
            </a:r>
          </a:p>
          <a:p>
            <a:pPr marL="285750" indent="-285750">
              <a:spcBef>
                <a:spcPts val="600"/>
              </a:spcBef>
              <a:buFont typeface="Arial" panose="020B0604020202020204" pitchFamily="34" charset="0"/>
              <a:buChar char="•"/>
            </a:pPr>
            <a:endParaRPr lang="en-US" sz="1600" dirty="0">
              <a:latin typeface="Fira Code" panose="020B0509050000020004" pitchFamily="49" charset="0"/>
              <a:ea typeface="Fira Code" panose="020B0509050000020004" pitchFamily="49" charset="0"/>
            </a:endParaRPr>
          </a:p>
        </p:txBody>
      </p:sp>
    </p:spTree>
    <p:extLst>
      <p:ext uri="{BB962C8B-B14F-4D97-AF65-F5344CB8AC3E}">
        <p14:creationId xmlns:p14="http://schemas.microsoft.com/office/powerpoint/2010/main" val="1489258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16776-C672-41E3-BB18-755B14FB2D08}"/>
              </a:ext>
            </a:extLst>
          </p:cNvPr>
          <p:cNvSpPr>
            <a:spLocks noGrp="1"/>
          </p:cNvSpPr>
          <p:nvPr>
            <p:ph type="body" sz="quarter" idx="10"/>
          </p:nvPr>
        </p:nvSpPr>
        <p:spPr/>
        <p:txBody>
          <a:bodyPr>
            <a:normAutofit lnSpcReduction="10000"/>
          </a:bodyPr>
          <a:lstStyle/>
          <a:p>
            <a:r>
              <a:rPr lang="en-US" dirty="0" err="1"/>
              <a:t>Futu</a:t>
            </a:r>
            <a:r>
              <a:rPr lang="en-US" dirty="0" err="1">
                <a:latin typeface="Gotham Black" panose="02000604040000020004" pitchFamily="50" charset="0"/>
              </a:rPr>
              <a:t>r</a:t>
            </a:r>
            <a:r>
              <a:rPr lang="en-US" dirty="0" err="1"/>
              <a:t>o</a:t>
            </a:r>
            <a:endParaRPr lang="en-US" dirty="0"/>
          </a:p>
        </p:txBody>
      </p:sp>
    </p:spTree>
    <p:extLst>
      <p:ext uri="{BB962C8B-B14F-4D97-AF65-F5344CB8AC3E}">
        <p14:creationId xmlns:p14="http://schemas.microsoft.com/office/powerpoint/2010/main" val="2140666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D513A-8C06-4EB5-A0CD-C670CD654CF5}"/>
              </a:ext>
            </a:extLst>
          </p:cNvPr>
          <p:cNvSpPr txBox="1"/>
          <p:nvPr/>
        </p:nvSpPr>
        <p:spPr>
          <a:xfrm>
            <a:off x="532093" y="2958286"/>
            <a:ext cx="7200800" cy="1869679"/>
          </a:xfrm>
          <a:prstGeom prst="rect">
            <a:avLst/>
          </a:prstGeom>
          <a:noFill/>
        </p:spPr>
        <p:txBody>
          <a:bodyPr wrap="square" rtlCol="0">
            <a:spAutoFit/>
          </a:bodyPr>
          <a:lstStyle/>
          <a:p>
            <a:pPr>
              <a:lnSpc>
                <a:spcPct val="150000"/>
              </a:lnSpc>
            </a:pPr>
            <a:r>
              <a:rPr lang="en-GB" sz="2400" dirty="0">
                <a:solidFill>
                  <a:schemeClr val="bg1"/>
                </a:solidFill>
                <a:latin typeface="Font Awesome 5 Brands Regular" panose="02000503000000000000" pitchFamily="50" charset="0"/>
              </a:rPr>
              <a:t> </a:t>
            </a:r>
            <a:r>
              <a:rPr lang="en-US" sz="2400" dirty="0">
                <a:solidFill>
                  <a:schemeClr val="bg1"/>
                </a:solidFill>
              </a:rPr>
              <a:t>github.com/</a:t>
            </a:r>
            <a:r>
              <a:rPr lang="en-US" sz="2400" dirty="0" err="1">
                <a:solidFill>
                  <a:schemeClr val="bg1"/>
                </a:solidFill>
              </a:rPr>
              <a:t>eliocamp</a:t>
            </a:r>
            <a:r>
              <a:rPr lang="en-US" sz="2400" dirty="0">
                <a:solidFill>
                  <a:schemeClr val="bg1"/>
                </a:solidFill>
              </a:rPr>
              <a:t>/</a:t>
            </a:r>
            <a:r>
              <a:rPr lang="en-US" sz="2400" dirty="0" err="1">
                <a:solidFill>
                  <a:schemeClr val="bg1"/>
                </a:solidFill>
              </a:rPr>
              <a:t>metR</a:t>
            </a:r>
            <a:r>
              <a:rPr lang="en-US" sz="2400" dirty="0">
                <a:solidFill>
                  <a:schemeClr val="bg1"/>
                </a:solidFill>
              </a:rPr>
              <a:t>/</a:t>
            </a:r>
            <a:r>
              <a:rPr lang="en-US" sz="3200" dirty="0">
                <a:solidFill>
                  <a:schemeClr val="bg1"/>
                </a:solidFill>
              </a:rPr>
              <a:t>issues</a:t>
            </a:r>
            <a:endParaRPr lang="en-US" sz="2400" dirty="0">
              <a:solidFill>
                <a:schemeClr val="bg1"/>
              </a:solidFill>
              <a:latin typeface="Font Awesome 5 Free Solid" panose="02000503000000000000" pitchFamily="50" charset="0"/>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metR</a:t>
            </a:r>
            <a:endParaRPr lang="en-US" sz="2400" dirty="0">
              <a:solidFill>
                <a:schemeClr val="bg1"/>
              </a:solidFill>
            </a:endParaRPr>
          </a:p>
          <a:p>
            <a:pPr>
              <a:lnSpc>
                <a:spcPct val="150000"/>
              </a:lnSpc>
            </a:pPr>
            <a:r>
              <a:rPr lang="en-US" sz="2400" dirty="0">
                <a:solidFill>
                  <a:schemeClr val="bg1"/>
                </a:solidFill>
                <a:latin typeface="Font Awesome 5 Free Solid" panose="02000503000000000000" pitchFamily="50" charset="0"/>
              </a:rPr>
              <a:t></a:t>
            </a:r>
            <a:r>
              <a:rPr lang="en-US" sz="2400" dirty="0">
                <a:solidFill>
                  <a:schemeClr val="bg1"/>
                </a:solidFill>
              </a:rPr>
              <a:t> eliocamp.github.io/</a:t>
            </a:r>
            <a:r>
              <a:rPr lang="en-US" sz="2400" dirty="0" err="1">
                <a:solidFill>
                  <a:schemeClr val="bg1"/>
                </a:solidFill>
              </a:rPr>
              <a:t>codigo</a:t>
            </a:r>
            <a:r>
              <a:rPr lang="en-US" sz="2400" dirty="0">
                <a:solidFill>
                  <a:schemeClr val="bg1"/>
                </a:solidFill>
              </a:rPr>
              <a:t>-r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795"/>
          <a:stretch>
            <a:fillRect/>
          </a:stretch>
        </p:blipFill>
        <p:spPr>
          <a:xfrm>
            <a:off x="1161035" y="915566"/>
            <a:ext cx="6821930" cy="3839100"/>
          </a:xfrm>
          <a:prstGeom prst="rect">
            <a:avLst/>
          </a:prstGeom>
        </p:spPr>
      </p:pic>
      <p:sp>
        <p:nvSpPr>
          <p:cNvPr id="9" name="Text Placeholder 1"/>
          <p:cNvSpPr>
            <a:spLocks noGrp="1"/>
          </p:cNvSpPr>
          <p:nvPr>
            <p:ph type="body" sz="quarter" idx="10"/>
          </p:nvPr>
        </p:nvSpPr>
        <p:spPr>
          <a:xfrm>
            <a:off x="322262" y="195263"/>
            <a:ext cx="5977929"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08" b="1911"/>
          <a:stretch>
            <a:fillRect/>
          </a:stretch>
        </p:blipFill>
        <p:spPr>
          <a:xfrm>
            <a:off x="2051720" y="828021"/>
            <a:ext cx="5544616" cy="4285021"/>
          </a:xfrm>
          <a:prstGeom prst="rect">
            <a:avLst/>
          </a:prstGeom>
        </p:spPr>
      </p:pic>
      <p:sp>
        <p:nvSpPr>
          <p:cNvPr id="8" name="Text Placeholder 1"/>
          <p:cNvSpPr>
            <a:spLocks noGrp="1"/>
          </p:cNvSpPr>
          <p:nvPr>
            <p:ph type="body" sz="quarter" idx="10"/>
          </p:nvPr>
        </p:nvSpPr>
        <p:spPr>
          <a:xfrm>
            <a:off x="322262" y="195263"/>
            <a:ext cx="5544615" cy="576262"/>
          </a:xfrm>
        </p:spPr>
        <p:txBody>
          <a:bodyPr>
            <a:normAutofit lnSpcReduction="10000"/>
          </a:bodyPr>
          <a:lstStyle/>
          <a:p>
            <a:r>
              <a:rPr lang="en-GB" dirty="0" err="1"/>
              <a:t>Dialecto</a:t>
            </a:r>
            <a:r>
              <a:rPr lang="en-GB" dirty="0"/>
              <a:t> </a:t>
            </a:r>
            <a:r>
              <a:rPr lang="en-GB" dirty="0" err="1">
                <a:latin typeface="+mn-lt"/>
              </a:rPr>
              <a:t>meteo</a:t>
            </a:r>
            <a:r>
              <a:rPr lang="en-GB" dirty="0" err="1">
                <a:latin typeface="+mj-lt"/>
              </a:rPr>
              <a:t>r</a:t>
            </a:r>
            <a:r>
              <a:rPr lang="en-GB" dirty="0" err="1">
                <a:latin typeface="+mn-lt"/>
              </a:rPr>
              <a:t>ológico</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GB" dirty="0"/>
              <a:t>State of the a</a:t>
            </a:r>
            <a:r>
              <a:rPr lang="en-GB" dirty="0">
                <a:latin typeface="Gotham Black" pitchFamily="50" charset="0"/>
              </a:rPr>
              <a:t>r</a:t>
            </a:r>
            <a:r>
              <a:rPr lang="en-GB" dirty="0"/>
              <a:t>t</a:t>
            </a:r>
          </a:p>
        </p:txBody>
      </p:sp>
      <p:pic>
        <p:nvPicPr>
          <p:cNvPr id="3" name="Picture 2"/>
          <p:cNvPicPr>
            <a:picLocks noChangeAspect="1"/>
          </p:cNvPicPr>
          <p:nvPr/>
        </p:nvPicPr>
        <p:blipFill>
          <a:blip r:embed="rId3"/>
          <a:stretch>
            <a:fillRect/>
          </a:stretch>
        </p:blipFill>
        <p:spPr>
          <a:xfrm>
            <a:off x="251520" y="915566"/>
            <a:ext cx="5042025" cy="3243111"/>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4"/>
          <a:stretch>
            <a:fillRect/>
          </a:stretch>
        </p:blipFill>
        <p:spPr>
          <a:xfrm>
            <a:off x="1228597" y="1843380"/>
            <a:ext cx="5043600" cy="2967527"/>
          </a:xfrm>
          <a:prstGeom prst="rect">
            <a:avLst/>
          </a:prstGeom>
          <a:effectLst>
            <a:outerShdw blurRad="63500" sx="102000" sy="102000" algn="ctr" rotWithShape="0">
              <a:prstClr val="black">
                <a:alpha val="40000"/>
              </a:prstClr>
            </a:outerShdw>
          </a:effectLst>
        </p:spPr>
      </p:pic>
      <p:grpSp>
        <p:nvGrpSpPr>
          <p:cNvPr id="4" name="Group 3"/>
          <p:cNvGrpSpPr/>
          <p:nvPr/>
        </p:nvGrpSpPr>
        <p:grpSpPr>
          <a:xfrm>
            <a:off x="6372200" y="647799"/>
            <a:ext cx="2448272" cy="4156199"/>
            <a:chOff x="6228184" y="255076"/>
            <a:chExt cx="2683681" cy="4555831"/>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2412" r="10864"/>
            <a:stretch>
              <a:fillRect/>
            </a:stretch>
          </p:blipFill>
          <p:spPr>
            <a:xfrm>
              <a:off x="6228184" y="2641600"/>
              <a:ext cx="2450274" cy="21693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876" y="255076"/>
              <a:ext cx="2615989" cy="231667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BD8664-9C5D-444C-9EE1-A77A90305E41}"/>
              </a:ext>
            </a:extLst>
          </p:cNvPr>
          <p:cNvGrpSpPr/>
          <p:nvPr/>
        </p:nvGrpSpPr>
        <p:grpSpPr>
          <a:xfrm>
            <a:off x="826334" y="1347613"/>
            <a:ext cx="7491333" cy="2808313"/>
            <a:chOff x="467544" y="1347613"/>
            <a:chExt cx="7491333" cy="2808313"/>
          </a:xfrm>
        </p:grpSpPr>
        <p:pic>
          <p:nvPicPr>
            <p:cNvPr id="6" name="Picture 5">
              <a:extLst>
                <a:ext uri="{FF2B5EF4-FFF2-40B4-BE49-F238E27FC236}">
                  <a16:creationId xmlns:a16="http://schemas.microsoft.com/office/drawing/2014/main" id="{83981D4C-32BF-4119-ACAB-7BBE1035A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572" y="1347613"/>
              <a:ext cx="2736305" cy="2736305"/>
            </a:xfrm>
            <a:prstGeom prst="rect">
              <a:avLst/>
            </a:prstGeom>
          </p:spPr>
        </p:pic>
        <p:grpSp>
          <p:nvGrpSpPr>
            <p:cNvPr id="11" name="Group 10">
              <a:extLst>
                <a:ext uri="{FF2B5EF4-FFF2-40B4-BE49-F238E27FC236}">
                  <a16:creationId xmlns:a16="http://schemas.microsoft.com/office/drawing/2014/main" id="{DB727A0F-C763-48CD-B8AB-C37B7B3D356C}"/>
                </a:ext>
              </a:extLst>
            </p:cNvPr>
            <p:cNvGrpSpPr/>
            <p:nvPr/>
          </p:nvGrpSpPr>
          <p:grpSpPr>
            <a:xfrm>
              <a:off x="467544" y="1419622"/>
              <a:ext cx="3888432" cy="2736304"/>
              <a:chOff x="467544" y="1419622"/>
              <a:chExt cx="3888432" cy="2736304"/>
            </a:xfrm>
          </p:grpSpPr>
          <p:pic>
            <p:nvPicPr>
              <p:cNvPr id="4" name="Picture 3">
                <a:extLst>
                  <a:ext uri="{FF2B5EF4-FFF2-40B4-BE49-F238E27FC236}">
                    <a16:creationId xmlns:a16="http://schemas.microsoft.com/office/drawing/2014/main" id="{8D07A91B-22AF-4311-B6C1-0D7B71B0C05D}"/>
                  </a:ext>
                </a:extLst>
              </p:cNvPr>
              <p:cNvPicPr>
                <a:picLocks noChangeAspect="1"/>
              </p:cNvPicPr>
              <p:nvPr/>
            </p:nvPicPr>
            <p:blipFill rotWithShape="1">
              <a:blip r:embed="rId4">
                <a:extLst>
                  <a:ext uri="{28A0092B-C50C-407E-A947-70E740481C1C}">
                    <a14:useLocalDpi xmlns:a14="http://schemas.microsoft.com/office/drawing/2010/main" val="0"/>
                  </a:ext>
                </a:extLst>
              </a:blip>
              <a:srcRect l="24317" b="38710"/>
              <a:stretch/>
            </p:blipFill>
            <p:spPr>
              <a:xfrm>
                <a:off x="467544" y="1419622"/>
                <a:ext cx="3818925" cy="2736304"/>
              </a:xfrm>
              <a:prstGeom prst="rect">
                <a:avLst/>
              </a:prstGeom>
            </p:spPr>
          </p:pic>
          <p:sp>
            <p:nvSpPr>
              <p:cNvPr id="10" name="Rectangle 9">
                <a:extLst>
                  <a:ext uri="{FF2B5EF4-FFF2-40B4-BE49-F238E27FC236}">
                    <a16:creationId xmlns:a16="http://schemas.microsoft.com/office/drawing/2014/main" id="{AFC515F6-9DDA-40DF-AC35-7DCAE673CCE2}"/>
                  </a:ext>
                </a:extLst>
              </p:cNvPr>
              <p:cNvSpPr/>
              <p:nvPr/>
            </p:nvSpPr>
            <p:spPr>
              <a:xfrm>
                <a:off x="2699792" y="1714500"/>
                <a:ext cx="1368152" cy="353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AD24DE-03A2-4940-A3B0-A23CF3A3E784}"/>
                  </a:ext>
                </a:extLst>
              </p:cNvPr>
              <p:cNvSpPr txBox="1"/>
              <p:nvPr/>
            </p:nvSpPr>
            <p:spPr>
              <a:xfrm>
                <a:off x="2771800" y="1698362"/>
                <a:ext cx="1584176" cy="369332"/>
              </a:xfrm>
              <a:prstGeom prst="rect">
                <a:avLst/>
              </a:prstGeom>
              <a:noFill/>
            </p:spPr>
            <p:txBody>
              <a:bodyPr wrap="square" rtlCol="0">
                <a:spAutoFit/>
              </a:bodyPr>
              <a:lstStyle/>
              <a:p>
                <a:r>
                  <a:rPr lang="en-US" dirty="0">
                    <a:latin typeface="Gotham Medium" panose="02000604030000020004" pitchFamily="50" charset="0"/>
                  </a:rPr>
                  <a:t>Hadley Cell</a:t>
                </a:r>
              </a:p>
            </p:txBody>
          </p:sp>
        </p:grpSp>
      </p:grpSp>
      <p:sp>
        <p:nvSpPr>
          <p:cNvPr id="14" name="Text Placeholder 1">
            <a:extLst>
              <a:ext uri="{FF2B5EF4-FFF2-40B4-BE49-F238E27FC236}">
                <a16:creationId xmlns:a16="http://schemas.microsoft.com/office/drawing/2014/main" id="{EE42282B-5A97-49A0-97F5-A2DECDAFE4EE}"/>
              </a:ext>
            </a:extLst>
          </p:cNvPr>
          <p:cNvSpPr>
            <a:spLocks noGrp="1"/>
          </p:cNvSpPr>
          <p:nvPr>
            <p:ph type="body" sz="quarter" idx="10"/>
          </p:nvPr>
        </p:nvSpPr>
        <p:spPr>
          <a:xfrm>
            <a:off x="322263" y="195263"/>
            <a:ext cx="5041900" cy="576262"/>
          </a:xfrm>
        </p:spPr>
        <p:txBody>
          <a:bodyPr>
            <a:normAutofit lnSpcReduction="10000"/>
          </a:bodyPr>
          <a:lstStyle/>
          <a:p>
            <a:r>
              <a:rPr lang="en-GB" dirty="0"/>
              <a:t>State of the a</a:t>
            </a:r>
            <a:r>
              <a:rPr lang="en-GB" dirty="0">
                <a:latin typeface="Gotham Black" pitchFamily="50" charset="0"/>
              </a:rPr>
              <a:t>r</a:t>
            </a:r>
            <a:r>
              <a:rPr lang="en-GB" dirty="0"/>
              <a:t>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1CD084-BA4F-43D7-BBA0-BA098AA2E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75" y="1081275"/>
            <a:ext cx="8638050" cy="2980950"/>
          </a:xfrm>
          <a:prstGeom prst="rect">
            <a:avLst/>
          </a:prstGeom>
        </p:spPr>
      </p:pic>
      <p:sp>
        <p:nvSpPr>
          <p:cNvPr id="7" name="Text Placeholder 1">
            <a:extLst>
              <a:ext uri="{FF2B5EF4-FFF2-40B4-BE49-F238E27FC236}">
                <a16:creationId xmlns:a16="http://schemas.microsoft.com/office/drawing/2014/main" id="{31D9719D-5C38-48A2-8EED-4ABC42B76545}"/>
              </a:ext>
            </a:extLst>
          </p:cNvPr>
          <p:cNvSpPr>
            <a:spLocks noGrp="1"/>
          </p:cNvSpPr>
          <p:nvPr>
            <p:ph type="body" sz="quarter" idx="10"/>
          </p:nvPr>
        </p:nvSpPr>
        <p:spPr>
          <a:xfrm>
            <a:off x="322263" y="195263"/>
            <a:ext cx="5041900" cy="576262"/>
          </a:xfrm>
        </p:spPr>
        <p:txBody>
          <a:bodyPr>
            <a:normAutofit lnSpcReduction="10000"/>
          </a:bodyPr>
          <a:lstStyle/>
          <a:p>
            <a:r>
              <a:rPr lang="en-GB" dirty="0"/>
              <a:t>State of the a</a:t>
            </a:r>
            <a:r>
              <a:rPr lang="en-GB" dirty="0">
                <a:latin typeface="Gotham Black" pitchFamily="50" charset="0"/>
              </a:rPr>
              <a:t>r</a:t>
            </a:r>
            <a:r>
              <a:rPr lang="en-GB" dirty="0"/>
              <a:t>t</a:t>
            </a:r>
          </a:p>
        </p:txBody>
      </p:sp>
    </p:spTree>
    <p:extLst>
      <p:ext uri="{BB962C8B-B14F-4D97-AF65-F5344CB8AC3E}">
        <p14:creationId xmlns:p14="http://schemas.microsoft.com/office/powerpoint/2010/main" val="1031826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otham Black"/>
        <a:ea typeface=""/>
        <a:cs typeface=""/>
      </a:majorFont>
      <a:minorFont>
        <a:latin typeface="Gotha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1156</TotalTime>
  <Words>2651</Words>
  <Application>Microsoft Office PowerPoint</Application>
  <PresentationFormat>On-screen Show (16:9)</PresentationFormat>
  <Paragraphs>175</Paragraphs>
  <Slides>34</Slides>
  <Notes>34</Notes>
  <HiddenSlides>22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 Black</vt:lpstr>
      <vt:lpstr>Calibri</vt:lpstr>
      <vt:lpstr>Fira Code</vt:lpstr>
      <vt:lpstr>Font Awesome 5 Brands Regular</vt:lpstr>
      <vt:lpstr>Font Awesome 5 Free Solid</vt:lpstr>
      <vt:lpstr>Gotham Black</vt:lpstr>
      <vt:lpstr>Gotham Bold</vt:lpstr>
      <vt:lpstr>Gotham Book</vt:lpstr>
      <vt:lpstr>Gotham Medium</vt:lpstr>
      <vt:lpstr>Office Theme</vt:lpstr>
      <vt:lpstr>metR  Tidy visualisation and analysis of meteorological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elio</dc:creator>
  <cp:lastModifiedBy>Elio Campitelli</cp:lastModifiedBy>
  <cp:revision>616</cp:revision>
  <dcterms:created xsi:type="dcterms:W3CDTF">2018-08-25T17:03:04Z</dcterms:created>
  <dcterms:modified xsi:type="dcterms:W3CDTF">2018-09-11T14:50:15Z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